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 bookmarkIdSeed="2">
  <p:sldMasterIdLst>
    <p:sldMasterId id="2147483662" r:id="rId1"/>
  </p:sldMasterIdLst>
  <p:notesMasterIdLst>
    <p:notesMasterId r:id="rId45"/>
  </p:notesMasterIdLst>
  <p:sldIdLst>
    <p:sldId id="258" r:id="rId2"/>
    <p:sldId id="292" r:id="rId3"/>
    <p:sldId id="320" r:id="rId4"/>
    <p:sldId id="299" r:id="rId5"/>
    <p:sldId id="300" r:id="rId6"/>
    <p:sldId id="318" r:id="rId7"/>
    <p:sldId id="293" r:id="rId8"/>
    <p:sldId id="294" r:id="rId9"/>
    <p:sldId id="295" r:id="rId10"/>
    <p:sldId id="317" r:id="rId11"/>
    <p:sldId id="297" r:id="rId12"/>
    <p:sldId id="262" r:id="rId13"/>
    <p:sldId id="298" r:id="rId14"/>
    <p:sldId id="302" r:id="rId15"/>
    <p:sldId id="335" r:id="rId16"/>
    <p:sldId id="313" r:id="rId17"/>
    <p:sldId id="319" r:id="rId18"/>
    <p:sldId id="314" r:id="rId19"/>
    <p:sldId id="316" r:id="rId20"/>
    <p:sldId id="321" r:id="rId21"/>
    <p:sldId id="322" r:id="rId22"/>
    <p:sldId id="323" r:id="rId23"/>
    <p:sldId id="332" r:id="rId24"/>
    <p:sldId id="333" r:id="rId25"/>
    <p:sldId id="326" r:id="rId26"/>
    <p:sldId id="306" r:id="rId27"/>
    <p:sldId id="308" r:id="rId28"/>
    <p:sldId id="304" r:id="rId29"/>
    <p:sldId id="307" r:id="rId30"/>
    <p:sldId id="303" r:id="rId31"/>
    <p:sldId id="309" r:id="rId32"/>
    <p:sldId id="311" r:id="rId33"/>
    <p:sldId id="312" r:id="rId34"/>
    <p:sldId id="327" r:id="rId35"/>
    <p:sldId id="328" r:id="rId36"/>
    <p:sldId id="337" r:id="rId37"/>
    <p:sldId id="330" r:id="rId38"/>
    <p:sldId id="329" r:id="rId39"/>
    <p:sldId id="310" r:id="rId40"/>
    <p:sldId id="336" r:id="rId41"/>
    <p:sldId id="331" r:id="rId42"/>
    <p:sldId id="334" r:id="rId43"/>
    <p:sldId id="305" r:id="rId44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Geo" panose="020B0604020202020204"/>
      <p:regular r:id="rId54"/>
      <p: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kcja domyślna" id="{D9DA14F9-88ED-4510-A5A3-A338B1412121}">
          <p14:sldIdLst>
            <p14:sldId id="258"/>
            <p14:sldId id="292"/>
            <p14:sldId id="320"/>
            <p14:sldId id="299"/>
            <p14:sldId id="300"/>
            <p14:sldId id="318"/>
            <p14:sldId id="293"/>
            <p14:sldId id="294"/>
            <p14:sldId id="295"/>
            <p14:sldId id="317"/>
            <p14:sldId id="297"/>
            <p14:sldId id="262"/>
            <p14:sldId id="298"/>
            <p14:sldId id="302"/>
            <p14:sldId id="335"/>
            <p14:sldId id="313"/>
            <p14:sldId id="319"/>
          </p14:sldIdLst>
        </p14:section>
        <p14:section name="Sekcja bez tytułu" id="{1170C786-C8BF-4C47-A210-9EA84EE804C9}">
          <p14:sldIdLst>
            <p14:sldId id="314"/>
            <p14:sldId id="316"/>
            <p14:sldId id="321"/>
            <p14:sldId id="322"/>
            <p14:sldId id="323"/>
            <p14:sldId id="332"/>
            <p14:sldId id="333"/>
            <p14:sldId id="326"/>
            <p14:sldId id="306"/>
            <p14:sldId id="308"/>
            <p14:sldId id="304"/>
            <p14:sldId id="307"/>
            <p14:sldId id="303"/>
            <p14:sldId id="309"/>
            <p14:sldId id="311"/>
            <p14:sldId id="312"/>
            <p14:sldId id="327"/>
            <p14:sldId id="328"/>
            <p14:sldId id="337"/>
            <p14:sldId id="330"/>
            <p14:sldId id="329"/>
            <p14:sldId id="310"/>
            <p14:sldId id="336"/>
            <p14:sldId id="331"/>
            <p14:sldId id="334"/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708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ajd tytułowy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19515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60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169509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 rot="5400000">
            <a:off x="0" y="0"/>
            <a:ext cx="2500009" cy="2500009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52932" cy="129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ylko tytuł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6235430"/>
            <a:ext cx="12192000" cy="62256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586398" y="1034019"/>
            <a:ext cx="5024199" cy="678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4000" b="0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2328289" y="2344725"/>
            <a:ext cx="3206750" cy="7510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5039" y="0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>
            <a:spLocks noGrp="1"/>
          </p:cNvSpPr>
          <p:nvPr>
            <p:ph type="pic" idx="2"/>
          </p:nvPr>
        </p:nvSpPr>
        <p:spPr>
          <a:xfrm>
            <a:off x="1027553" y="2178908"/>
            <a:ext cx="1083416" cy="1082653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3"/>
          </p:nvPr>
        </p:nvSpPr>
        <p:spPr>
          <a:xfrm>
            <a:off x="2328289" y="3923580"/>
            <a:ext cx="3206750" cy="7510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pic" idx="4"/>
          </p:nvPr>
        </p:nvSpPr>
        <p:spPr>
          <a:xfrm>
            <a:off x="1027553" y="3757764"/>
            <a:ext cx="1083416" cy="1082653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5"/>
          </p:nvPr>
        </p:nvSpPr>
        <p:spPr>
          <a:xfrm>
            <a:off x="7957292" y="2429031"/>
            <a:ext cx="3206750" cy="7510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idx="6"/>
          </p:nvPr>
        </p:nvSpPr>
        <p:spPr>
          <a:xfrm>
            <a:off x="6656557" y="2263215"/>
            <a:ext cx="1083416" cy="1082653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pic" idx="7"/>
          </p:nvPr>
        </p:nvSpPr>
        <p:spPr>
          <a:xfrm>
            <a:off x="6656557" y="3734710"/>
            <a:ext cx="1083416" cy="1082653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8"/>
          </p:nvPr>
        </p:nvSpPr>
        <p:spPr>
          <a:xfrm>
            <a:off x="7957292" y="3919889"/>
            <a:ext cx="3206750" cy="7510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ylko tytuł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586398" y="1034019"/>
            <a:ext cx="5024199" cy="678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4000" b="0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5039" y="0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593725" y="4465637"/>
            <a:ext cx="11118849" cy="1614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ylko tytuł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586398" y="1034019"/>
            <a:ext cx="5024199" cy="678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4000" b="0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5039" y="0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/>
          <p:nvPr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0" y="4241257"/>
            <a:ext cx="12192000" cy="107004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593725" y="4465637"/>
            <a:ext cx="11118849" cy="1614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usty">
    <p:bg>
      <p:bgPr>
        <a:solidFill>
          <a:srgbClr val="F5F5F5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>
            <a:spLocks noGrp="1"/>
          </p:cNvSpPr>
          <p:nvPr>
            <p:ph type="pic" idx="2"/>
          </p:nvPr>
        </p:nvSpPr>
        <p:spPr>
          <a:xfrm>
            <a:off x="1085850" y="1459537"/>
            <a:ext cx="2247900" cy="224631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pic" idx="3"/>
          </p:nvPr>
        </p:nvSpPr>
        <p:spPr>
          <a:xfrm>
            <a:off x="4972050" y="1459537"/>
            <a:ext cx="2247900" cy="224631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pic" idx="4"/>
          </p:nvPr>
        </p:nvSpPr>
        <p:spPr>
          <a:xfrm>
            <a:off x="8858250" y="1459537"/>
            <a:ext cx="2247900" cy="224631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4978" y="-23305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739775" y="3910012"/>
            <a:ext cx="2946398" cy="15478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5"/>
          </p:nvPr>
        </p:nvSpPr>
        <p:spPr>
          <a:xfrm>
            <a:off x="4622800" y="3910012"/>
            <a:ext cx="2946398" cy="15478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6"/>
          </p:nvPr>
        </p:nvSpPr>
        <p:spPr>
          <a:xfrm>
            <a:off x="8509000" y="3910012"/>
            <a:ext cx="2946398" cy="15478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  <a:defRPr sz="3200" b="1" i="0" u="none" strike="noStrike" cap="none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A8256-9C68-4891-A890-CAA31D0F32BD}" type="datetimeFigureOut">
              <a:rPr lang="en-US" smtClean="0"/>
              <a:t>11/22/2016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B505-6A9A-4A12-BB48-1396DF09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15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ylko tytuł">
    <p:bg>
      <p:bgPr>
        <a:solidFill>
          <a:srgbClr val="F5F5F5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6235430"/>
            <a:ext cx="12192000" cy="62256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0" y="0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</a:pPr>
            <a:endParaRPr sz="3200" b="0" i="0" u="none" strike="noStrike" cap="none">
              <a:solidFill>
                <a:srgbClr val="4A3D53"/>
              </a:solidFill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4978" y="-23305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  <a:defRPr sz="3200" b="1" i="0" u="none" strike="noStrike" cap="none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687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ytuł i zawartość">
    <p:bg>
      <p:bgPr>
        <a:solidFill>
          <a:srgbClr val="F5F5F5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  <a:defRPr sz="3200" b="1" i="0" u="none" strike="noStrike" cap="none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838200" y="4202348"/>
            <a:ext cx="10515599" cy="20750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1896488" y="1459537"/>
            <a:ext cx="2247900" cy="224631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3"/>
          </p:nvPr>
        </p:nvSpPr>
        <p:spPr>
          <a:xfrm>
            <a:off x="4649923" y="1755605"/>
            <a:ext cx="4406900" cy="505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75973"/>
              </a:buClr>
              <a:buFont typeface="Arial"/>
              <a:buNone/>
              <a:defRPr sz="2800" b="0" i="0" u="none" strike="noStrike" cap="none">
                <a:solidFill>
                  <a:srgbClr val="775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4978" y="-23305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body" idx="4"/>
          </p:nvPr>
        </p:nvSpPr>
        <p:spPr>
          <a:xfrm>
            <a:off x="4649787" y="2368550"/>
            <a:ext cx="4406900" cy="1336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ytuł i zawartość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  <a:defRPr sz="3200" b="1" i="0" u="none" strike="noStrike" cap="none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838200" y="4202348"/>
            <a:ext cx="10515599" cy="20750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Shape 37"/>
          <p:cNvSpPr>
            <a:spLocks noGrp="1"/>
          </p:cNvSpPr>
          <p:nvPr>
            <p:ph type="pic" idx="2"/>
          </p:nvPr>
        </p:nvSpPr>
        <p:spPr>
          <a:xfrm>
            <a:off x="1896488" y="1459537"/>
            <a:ext cx="2247900" cy="224631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3"/>
          </p:nvPr>
        </p:nvSpPr>
        <p:spPr>
          <a:xfrm>
            <a:off x="4649923" y="1755605"/>
            <a:ext cx="4406900" cy="505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9" name="Shape 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4978" y="-23305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body" idx="4"/>
          </p:nvPr>
        </p:nvSpPr>
        <p:spPr>
          <a:xfrm>
            <a:off x="4649787" y="2368550"/>
            <a:ext cx="4406900" cy="1336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Nagłówek sekcji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6000" b="0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Shape 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6944" y="-35491"/>
            <a:ext cx="2195209" cy="103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wa elementy zawartości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1118679" y="1669913"/>
            <a:ext cx="9954638" cy="4027252"/>
          </a:xfrm>
          <a:prstGeom prst="rect">
            <a:avLst/>
          </a:prstGeom>
          <a:solidFill>
            <a:srgbClr val="515151">
              <a:alpha val="49411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1066800" y="1595333"/>
            <a:ext cx="10058398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2841997" y="1595333"/>
            <a:ext cx="6478621" cy="301558"/>
          </a:xfrm>
          <a:prstGeom prst="rect">
            <a:avLst/>
          </a:prstGeom>
          <a:solidFill>
            <a:srgbClr val="515151">
              <a:alpha val="49411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892155" y="1111553"/>
            <a:ext cx="6378305" cy="717247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32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962635" y="2101781"/>
            <a:ext cx="8266721" cy="2421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6400" y="4554625"/>
            <a:ext cx="2195209" cy="103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wa elementy zawartości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4388794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610360" y="2701043"/>
            <a:ext cx="6177065" cy="4027252"/>
          </a:xfrm>
          <a:prstGeom prst="rect">
            <a:avLst/>
          </a:prstGeom>
          <a:solidFill>
            <a:srgbClr val="515151">
              <a:alpha val="49411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558479" y="2626466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0" y="1232337"/>
            <a:ext cx="12191997" cy="717247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32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62" name="Shape 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7344" y="123740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/>
          <p:nvPr/>
        </p:nvSpPr>
        <p:spPr>
          <a:xfrm>
            <a:off x="7299189" y="2701043"/>
            <a:ext cx="4285014" cy="4027252"/>
          </a:xfrm>
          <a:prstGeom prst="rect">
            <a:avLst/>
          </a:prstGeom>
          <a:solidFill>
            <a:srgbClr val="515151">
              <a:alpha val="49411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Shape 64"/>
          <p:cNvSpPr>
            <a:spLocks noGrp="1"/>
          </p:cNvSpPr>
          <p:nvPr>
            <p:ph type="pic" idx="2"/>
          </p:nvPr>
        </p:nvSpPr>
        <p:spPr>
          <a:xfrm>
            <a:off x="7252485" y="2626466"/>
            <a:ext cx="4331501" cy="402759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777875" y="2801938"/>
            <a:ext cx="5807075" cy="36766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Porównanie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0" y="919570"/>
            <a:ext cx="12192000" cy="6562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  <a:defRPr sz="3200" b="1" i="0" u="none" strike="noStrike" cap="none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6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6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Shape 75"/>
          <p:cNvPicPr preferRelativeResize="0"/>
          <p:nvPr/>
        </p:nvPicPr>
        <p:blipFill/>
        <p:spPr>
          <a:xfrm>
            <a:off x="5593405" y="16902"/>
            <a:ext cx="1916348" cy="902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orównanie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838200" y="1681163"/>
            <a:ext cx="10515599" cy="5176836"/>
          </a:xfrm>
          <a:prstGeom prst="rect">
            <a:avLst/>
          </a:prstGeom>
          <a:solidFill>
            <a:srgbClr val="F5F5F5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0" y="919570"/>
            <a:ext cx="12192000" cy="6562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  <a:defRPr sz="3200" b="1" i="0" u="none" strike="noStrike" cap="none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75973"/>
              </a:buClr>
              <a:buFont typeface="Arial"/>
              <a:buNone/>
              <a:defRPr sz="2400" b="1" i="0" u="none" strike="noStrike" cap="none">
                <a:solidFill>
                  <a:srgbClr val="775973"/>
                </a:solidFill>
                <a:latin typeface="Geo"/>
                <a:ea typeface="Geo"/>
                <a:cs typeface="Geo"/>
                <a:sym typeface="Geo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6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75973"/>
              </a:buClr>
              <a:buFont typeface="Arial"/>
              <a:buNone/>
              <a:defRPr sz="2400" b="1" i="0" u="none" strike="noStrike" cap="none">
                <a:solidFill>
                  <a:srgbClr val="775973"/>
                </a:solidFill>
                <a:latin typeface="Geo"/>
                <a:ea typeface="Geo"/>
                <a:cs typeface="Geo"/>
                <a:sym typeface="Geo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6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Shape 86"/>
          <p:cNvPicPr preferRelativeResize="0"/>
          <p:nvPr/>
        </p:nvPicPr>
        <p:blipFill/>
        <p:spPr>
          <a:xfrm>
            <a:off x="5593405" y="16902"/>
            <a:ext cx="1916348" cy="902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Obraz z podpisem">
    <p:bg>
      <p:bgPr>
        <a:solidFill>
          <a:srgbClr val="F5F5F5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0" y="0"/>
            <a:ext cx="5183186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311286" y="0"/>
            <a:ext cx="4460737" cy="20574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286" y="1281000"/>
            <a:ext cx="4460737" cy="7763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32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idx="2"/>
          </p:nvPr>
        </p:nvSpPr>
        <p:spPr>
          <a:xfrm>
            <a:off x="5183187" y="0"/>
            <a:ext cx="700881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286" y="2057400"/>
            <a:ext cx="4460737" cy="4800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13866" y="224480"/>
            <a:ext cx="2195209" cy="103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docs.oracle.com/javase/tutorial/jndi/overview/event.html" TargetMode="External"/><Relationship Id="rId5" Type="http://schemas.openxmlformats.org/officeDocument/2006/relationships/hyperlink" Target="https://docs.oracle.com/javase/tutorial/jndi/overview/dir.html" TargetMode="External"/><Relationship Id="rId4" Type="http://schemas.openxmlformats.org/officeDocument/2006/relationships/hyperlink" Target="https://docs.oracle.com/javase/tutorial/jndi/overview/naming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lassfish.java.net/download-archive.html" TargetMode="External"/><Relationship Id="rId2" Type="http://schemas.openxmlformats.org/officeDocument/2006/relationships/hyperlink" Target="https://glassfish.java.net/documentation.html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glassfish.java.net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www.sslshopper.com/article-most-common-java-keytool-keystore-commands.html" TargetMode="Externa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ownload.oracle.com/otn-pub/jcp/servlet-3_1-fr-spec/servlet-3_1-final.pdf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docs.oracle.com/javaee/7/api/javax/servlet/Servlet.html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mysql.com/products/connector/" TargetMode="Externa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x/sql/package-summary.html" TargetMode="External"/><Relationship Id="rId2" Type="http://schemas.openxmlformats.org/officeDocument/2006/relationships/hyperlink" Target="https://docs.oracle.com/javase/8/docs/api/java/sql/package-summary.html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95400" y="3356992"/>
            <a:ext cx="11097927" cy="2387600"/>
          </a:xfrm>
        </p:spPr>
        <p:txBody>
          <a:bodyPr>
            <a:normAutofit fontScale="90000"/>
          </a:bodyPr>
          <a:lstStyle/>
          <a:p>
            <a:r>
              <a:rPr lang="pl-PL" b="1" dirty="0" smtClean="0"/>
              <a:t>Serwer aplikacji oraz JSP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pl-PL" sz="4000" dirty="0" smtClean="0"/>
              <a:t>1. Java SE – brakujące zagadnienia</a:t>
            </a:r>
            <a:br>
              <a:rPr lang="pl-PL" sz="4000" dirty="0" smtClean="0"/>
            </a:br>
            <a:r>
              <a:rPr lang="pl-PL" sz="4000" dirty="0" smtClean="0"/>
              <a:t>2. </a:t>
            </a:r>
            <a:r>
              <a:rPr lang="pl-PL" sz="4000" dirty="0" err="1" smtClean="0"/>
              <a:t>Glassfish</a:t>
            </a:r>
            <a:r>
              <a:rPr lang="pl-PL" sz="4000" dirty="0" smtClean="0"/>
              <a:t> jako przykład serwera aplikacji</a:t>
            </a:r>
            <a:br>
              <a:rPr lang="pl-PL" sz="4000" dirty="0" smtClean="0"/>
            </a:br>
            <a:r>
              <a:rPr lang="pl-PL" sz="4000" dirty="0" smtClean="0"/>
              <a:t>3. Enterprise Java Bean (podstawy)</a:t>
            </a:r>
            <a:br>
              <a:rPr lang="pl-PL" sz="4000" dirty="0" smtClean="0"/>
            </a:br>
            <a:r>
              <a:rPr lang="pl-PL" sz="4000" dirty="0" smtClean="0"/>
              <a:t>4. </a:t>
            </a:r>
            <a:r>
              <a:rPr lang="pl-PL" sz="4000" dirty="0" err="1" smtClean="0"/>
              <a:t>Servlety</a:t>
            </a:r>
            <a:r>
              <a:rPr lang="pl-PL" sz="4000" dirty="0" smtClean="0"/>
              <a:t/>
            </a:r>
            <a:br>
              <a:rPr lang="pl-PL" sz="4000" dirty="0" smtClean="0"/>
            </a:br>
            <a:r>
              <a:rPr lang="pl-PL" sz="4000" dirty="0" smtClean="0"/>
              <a:t>5. Technologia Java Server </a:t>
            </a:r>
            <a:r>
              <a:rPr lang="pl-PL" sz="4000" dirty="0" err="1" smtClean="0"/>
              <a:t>Pages</a:t>
            </a:r>
            <a:r>
              <a:rPr lang="pl-PL" sz="4000" dirty="0"/>
              <a:t> </a:t>
            </a:r>
            <a:r>
              <a:rPr lang="pl-PL" sz="4000" dirty="0" smtClean="0"/>
              <a:t>(JSP)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70914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JBDC – </a:t>
            </a:r>
            <a:r>
              <a:rPr lang="pl-PL" dirty="0" err="1" smtClean="0"/>
              <a:t>java</a:t>
            </a:r>
            <a:r>
              <a:rPr lang="pl-PL" dirty="0" smtClean="0"/>
              <a:t> API</a:t>
            </a:r>
            <a:endParaRPr lang="en-US" dirty="0"/>
          </a:p>
        </p:txBody>
      </p:sp>
      <p:sp>
        <p:nvSpPr>
          <p:cNvPr id="3" name="Prostokąt 2"/>
          <p:cNvSpPr/>
          <p:nvPr/>
        </p:nvSpPr>
        <p:spPr>
          <a:xfrm>
            <a:off x="416945" y="1340768"/>
            <a:ext cx="50305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https://docs.oracle.com/javase/8/docs/api/java/sql/Driver.html</a:t>
            </a:r>
          </a:p>
        </p:txBody>
      </p:sp>
      <p:sp>
        <p:nvSpPr>
          <p:cNvPr id="4" name="Prostokąt 3"/>
          <p:cNvSpPr/>
          <p:nvPr/>
        </p:nvSpPr>
        <p:spPr>
          <a:xfrm>
            <a:off x="6023992" y="1340768"/>
            <a:ext cx="55883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https://docs.oracle.com/javase/8/docs/api/javax/sql/DataSource.html</a:t>
            </a: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79" y="2564904"/>
            <a:ext cx="3886200" cy="184785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2" y="2564904"/>
            <a:ext cx="31432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99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Statement ~ grupa zapytań reprezentujących transakcję bazodanową</a:t>
            </a:r>
            <a:endParaRPr lang="en-US" dirty="0"/>
          </a:p>
        </p:txBody>
      </p:sp>
      <p:sp>
        <p:nvSpPr>
          <p:cNvPr id="5" name="pole tekstowe 4"/>
          <p:cNvSpPr txBox="1"/>
          <p:nvPr/>
        </p:nvSpPr>
        <p:spPr>
          <a:xfrm>
            <a:off x="332083" y="1052736"/>
            <a:ext cx="1058517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/>
              <a:t>3 możliwości:</a:t>
            </a:r>
          </a:p>
          <a:p>
            <a:endParaRPr lang="pl-PL" sz="2400" dirty="0"/>
          </a:p>
          <a:p>
            <a:r>
              <a:rPr lang="pl-PL" sz="2400" dirty="0" smtClean="0"/>
              <a:t>Statement – zapytanie bez parametrów</a:t>
            </a:r>
          </a:p>
          <a:p>
            <a:r>
              <a:rPr lang="pl-PL" sz="2400" dirty="0" err="1" smtClean="0"/>
              <a:t>PreparedStatement</a:t>
            </a:r>
            <a:r>
              <a:rPr lang="pl-PL" sz="2400" dirty="0" smtClean="0"/>
              <a:t> – z parametrami „?”, </a:t>
            </a:r>
            <a:r>
              <a:rPr lang="pl-PL" sz="2400" dirty="0" err="1" smtClean="0"/>
              <a:t>cache’owane</a:t>
            </a:r>
            <a:endParaRPr lang="pl-PL" sz="2400" dirty="0"/>
          </a:p>
          <a:p>
            <a:r>
              <a:rPr lang="pl-PL" sz="2400" dirty="0" err="1" smtClean="0"/>
              <a:t>CallableStatement</a:t>
            </a:r>
            <a:r>
              <a:rPr lang="pl-PL" sz="2400" dirty="0" smtClean="0"/>
              <a:t> – można zdefiniować parametry we/wy. Do procedur składowanych.</a:t>
            </a:r>
          </a:p>
          <a:p>
            <a:endParaRPr lang="pl-PL" sz="2400" dirty="0" smtClean="0"/>
          </a:p>
          <a:p>
            <a:r>
              <a:rPr lang="pl-PL" sz="2400" dirty="0" smtClean="0"/>
              <a:t>Wykonanie zapytania:</a:t>
            </a:r>
          </a:p>
          <a:p>
            <a:r>
              <a:rPr lang="pl-PL" sz="2400" dirty="0" err="1" smtClean="0"/>
              <a:t>execute</a:t>
            </a:r>
            <a:r>
              <a:rPr lang="pl-PL" sz="2400" dirty="0" smtClean="0"/>
              <a:t> – zwraca </a:t>
            </a:r>
            <a:r>
              <a:rPr lang="pl-PL" sz="2400" dirty="0" err="1" smtClean="0"/>
              <a:t>true</a:t>
            </a:r>
            <a:r>
              <a:rPr lang="pl-PL" sz="2400" dirty="0" smtClean="0"/>
              <a:t> jeśli w wyniku dostępny jest co najmniej 1 </a:t>
            </a:r>
            <a:r>
              <a:rPr lang="pl-PL" sz="2400" dirty="0" err="1" smtClean="0"/>
              <a:t>ResultSet</a:t>
            </a:r>
            <a:r>
              <a:rPr lang="pl-PL" sz="2400" dirty="0" smtClean="0"/>
              <a:t>. Odczytaj kolejne wywołując </a:t>
            </a:r>
            <a:r>
              <a:rPr lang="pl-PL" sz="2400" dirty="0" err="1" smtClean="0"/>
              <a:t>statement.getResultSet</a:t>
            </a:r>
            <a:r>
              <a:rPr lang="pl-PL" sz="2400" dirty="0" smtClean="0"/>
              <a:t>();</a:t>
            </a:r>
          </a:p>
          <a:p>
            <a:r>
              <a:rPr lang="pl-PL" sz="2400" dirty="0" err="1" smtClean="0"/>
              <a:t>executeQuery</a:t>
            </a:r>
            <a:r>
              <a:rPr lang="pl-PL" sz="2400" dirty="0" smtClean="0"/>
              <a:t> -&gt; zwraca </a:t>
            </a:r>
            <a:r>
              <a:rPr lang="pl-PL" sz="2400" dirty="0" err="1" smtClean="0"/>
              <a:t>wrapper</a:t>
            </a:r>
            <a:r>
              <a:rPr lang="pl-PL" sz="2400" dirty="0" smtClean="0"/>
              <a:t> do kursora, tzw. </a:t>
            </a:r>
            <a:r>
              <a:rPr lang="pl-PL" sz="2400" dirty="0" err="1" smtClean="0"/>
              <a:t>ResultSet</a:t>
            </a:r>
            <a:r>
              <a:rPr lang="pl-PL" sz="2400" dirty="0" smtClean="0"/>
              <a:t> </a:t>
            </a:r>
          </a:p>
          <a:p>
            <a:r>
              <a:rPr lang="pl-PL" sz="2400" dirty="0" err="1" smtClean="0"/>
              <a:t>executeUpdate</a:t>
            </a:r>
            <a:r>
              <a:rPr lang="pl-PL" sz="2400" dirty="0" smtClean="0"/>
              <a:t> – zwraca liczbę procesowanych wierszy</a:t>
            </a:r>
          </a:p>
          <a:p>
            <a:endParaRPr lang="pl-PL" sz="2400" dirty="0" smtClean="0"/>
          </a:p>
          <a:p>
            <a:r>
              <a:rPr lang="pl-PL" sz="2400" dirty="0">
                <a:solidFill>
                  <a:srgbClr val="FF0000"/>
                </a:solidFill>
              </a:rPr>
              <a:t>Domyślnie połączenie działa w trybie auto-</a:t>
            </a:r>
            <a:r>
              <a:rPr lang="pl-PL" sz="2400" dirty="0" err="1">
                <a:solidFill>
                  <a:srgbClr val="FF0000"/>
                </a:solidFill>
              </a:rPr>
              <a:t>commit</a:t>
            </a:r>
            <a:r>
              <a:rPr lang="pl-PL" sz="2400" dirty="0">
                <a:solidFill>
                  <a:srgbClr val="FF0000"/>
                </a:solidFill>
              </a:rPr>
              <a:t>, tzn. </a:t>
            </a:r>
            <a:r>
              <a:rPr lang="pl-PL" sz="2400" dirty="0" err="1">
                <a:solidFill>
                  <a:srgbClr val="FF0000"/>
                </a:solidFill>
              </a:rPr>
              <a:t>commit</a:t>
            </a:r>
            <a:r>
              <a:rPr lang="pl-PL" sz="2400" dirty="0">
                <a:solidFill>
                  <a:srgbClr val="FF0000"/>
                </a:solidFill>
              </a:rPr>
              <a:t> wykonywany jest  w momencie wykonania </a:t>
            </a:r>
            <a:r>
              <a:rPr lang="pl-PL" sz="2400" dirty="0" err="1">
                <a:solidFill>
                  <a:srgbClr val="FF0000"/>
                </a:solidFill>
              </a:rPr>
              <a:t>execute</a:t>
            </a:r>
            <a:r>
              <a:rPr lang="pl-PL" sz="2400" dirty="0">
                <a:solidFill>
                  <a:srgbClr val="FF0000"/>
                </a:solidFill>
              </a:rPr>
              <a:t> na obiekcie </a:t>
            </a:r>
            <a:r>
              <a:rPr lang="pl-PL" sz="2400" dirty="0" err="1">
                <a:solidFill>
                  <a:srgbClr val="FF0000"/>
                </a:solidFill>
              </a:rPr>
              <a:t>statement</a:t>
            </a:r>
            <a:endParaRPr lang="pl-PL" sz="2400" dirty="0">
              <a:solidFill>
                <a:srgbClr val="FF000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5222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95400" y="1844824"/>
            <a:ext cx="10515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r</a:t>
            </a:r>
            <a:r>
              <a:rPr lang="pl-PL" dirty="0" smtClean="0"/>
              <a:t>óżnice między ODBC a JDBC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t</a:t>
            </a:r>
            <a:r>
              <a:rPr lang="pl-PL" dirty="0" smtClean="0"/>
              <a:t>ypy driverów JDBC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 smtClean="0"/>
              <a:t>Interfejsy Driver/</a:t>
            </a:r>
            <a:r>
              <a:rPr lang="pl-PL" dirty="0" err="1" smtClean="0"/>
              <a:t>DataSource</a:t>
            </a:r>
            <a:r>
              <a:rPr lang="pl-PL" dirty="0" smtClean="0"/>
              <a:t> w JDBC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j</a:t>
            </a:r>
            <a:r>
              <a:rPr lang="pl-PL" dirty="0" smtClean="0"/>
              <a:t>ak połączyć się do bazy i wykonać proste operacje na niej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t</a:t>
            </a:r>
            <a:r>
              <a:rPr lang="pl-PL" dirty="0" smtClean="0"/>
              <a:t>ypy </a:t>
            </a:r>
            <a:r>
              <a:rPr lang="pl-PL" dirty="0" err="1" smtClean="0"/>
              <a:t>Statementów</a:t>
            </a:r>
            <a:r>
              <a:rPr lang="pl-PL" dirty="0" smtClean="0"/>
              <a:t> i wyników</a:t>
            </a:r>
            <a:endParaRPr lang="en-US" dirty="0"/>
          </a:p>
          <a:p>
            <a:pPr>
              <a:buFontTx/>
              <a:buChar char="-"/>
            </a:pPr>
            <a:endParaRPr lang="en-US" dirty="0" smtClean="0"/>
          </a:p>
          <a:p>
            <a:pPr marL="0" indent="0">
              <a:buNone/>
            </a:pPr>
            <a:r>
              <a:rPr lang="pl-PL" dirty="0" smtClean="0"/>
              <a:t>Pojęcia</a:t>
            </a:r>
            <a:r>
              <a:rPr lang="en-US" dirty="0" smtClean="0"/>
              <a:t>: </a:t>
            </a:r>
            <a:r>
              <a:rPr lang="pl-PL" dirty="0" smtClean="0"/>
              <a:t>JDBC, JDBC Driver, kursor</a:t>
            </a:r>
            <a:endParaRPr lang="en-US" dirty="0"/>
          </a:p>
        </p:txBody>
      </p:sp>
      <p:pic>
        <p:nvPicPr>
          <p:cNvPr id="9218" name="Picture 2" descr="Image result for you should kno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0"/>
            <a:ext cx="4708786" cy="302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070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J</a:t>
            </a:r>
            <a:r>
              <a:rPr lang="en-US" dirty="0"/>
              <a:t>ava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aming and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irectory </a:t>
            </a:r>
            <a:r>
              <a:rPr lang="en-US" dirty="0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nterface</a:t>
            </a:r>
            <a:r>
              <a:rPr lang="pl-PL" dirty="0" smtClean="0"/>
              <a:t> (JNDI)</a:t>
            </a:r>
            <a:endParaRPr lang="en-US" dirty="0"/>
          </a:p>
        </p:txBody>
      </p:sp>
      <p:pic>
        <p:nvPicPr>
          <p:cNvPr id="5122" name="Picture 2" descr="Several examples of contexts, bound to subcontext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1395670"/>
            <a:ext cx="4276725" cy="177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JNDI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484784"/>
            <a:ext cx="372427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ostokąt 3"/>
          <p:cNvSpPr/>
          <p:nvPr/>
        </p:nvSpPr>
        <p:spPr>
          <a:xfrm>
            <a:off x="690980" y="4576505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mtClean="0">
                <a:latin typeface="Arial" panose="020B0604020202020204" pitchFamily="34" charset="0"/>
              </a:rPr>
              <a:t>Lightweight Directory Access Protocol (LDAP)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>
                <a:latin typeface="Arial" panose="020B0604020202020204" pitchFamily="34" charset="0"/>
              </a:rPr>
              <a:t>Common Object Request Broker Architecture (CORBA) Common Object Services (COS) name service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>
                <a:latin typeface="Arial" panose="020B0604020202020204" pitchFamily="34" charset="0"/>
              </a:rPr>
              <a:t>Java Remote Method Invocation (RMI) Registry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mtClean="0">
                <a:latin typeface="Arial" panose="020B0604020202020204" pitchFamily="34" charset="0"/>
              </a:rPr>
              <a:t>Domain Name Service (DNS)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Prostokąt 4"/>
          <p:cNvSpPr/>
          <p:nvPr/>
        </p:nvSpPr>
        <p:spPr>
          <a:xfrm>
            <a:off x="7464152" y="4576505"/>
            <a:ext cx="37006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>
                <a:latin typeface="Arial" panose="020B0604020202020204" pitchFamily="34" charset="0"/>
              </a:rPr>
              <a:t>JNDI API składa się z 5 pakietów</a:t>
            </a:r>
            <a:r>
              <a:rPr lang="en-US" dirty="0" smtClean="0">
                <a:latin typeface="Arial" panose="020B0604020202020204" pitchFamily="34" charset="0"/>
              </a:rPr>
              <a:t>:</a:t>
            </a:r>
            <a:endParaRPr lang="en-US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A87CF"/>
                </a:solidFill>
                <a:latin typeface="Arial" panose="020B0604020202020204" pitchFamily="34" charset="0"/>
                <a:hlinkClick r:id="rId4"/>
              </a:rPr>
              <a:t>javax.naming</a:t>
            </a:r>
            <a:endParaRPr lang="en-US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A87CF"/>
                </a:solidFill>
                <a:latin typeface="Arial" panose="020B0604020202020204" pitchFamily="34" charset="0"/>
                <a:hlinkClick r:id="rId5"/>
              </a:rPr>
              <a:t>javax.naming.directory</a:t>
            </a:r>
            <a:endParaRPr lang="en-US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A87CF"/>
                </a:solidFill>
                <a:latin typeface="Arial" panose="020B0604020202020204" pitchFamily="34" charset="0"/>
                <a:hlinkClick r:id="rId5"/>
              </a:rPr>
              <a:t>javax.naming.ldap</a:t>
            </a:r>
            <a:endParaRPr lang="en-US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A87CF"/>
                </a:solidFill>
                <a:latin typeface="Arial" panose="020B0604020202020204" pitchFamily="34" charset="0"/>
                <a:hlinkClick r:id="rId6"/>
              </a:rPr>
              <a:t>javax.naming.event</a:t>
            </a:r>
            <a:endParaRPr lang="en-US" dirty="0"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A87CF"/>
                </a:solidFill>
                <a:latin typeface="Arial" panose="020B0604020202020204" pitchFamily="34" charset="0"/>
                <a:hlinkClick r:id="rId6"/>
              </a:rPr>
              <a:t>javax.naming.spi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250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JNDI bazujący na technologii Remote Method </a:t>
            </a:r>
            <a:r>
              <a:rPr lang="pl-PL" dirty="0" err="1" smtClean="0"/>
              <a:t>Invocation</a:t>
            </a:r>
            <a:r>
              <a:rPr lang="pl-PL" dirty="0" smtClean="0"/>
              <a:t> (RMI) </a:t>
            </a:r>
            <a:endParaRPr lang="en-US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196752"/>
            <a:ext cx="6981825" cy="473392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232" y="2420888"/>
            <a:ext cx="3267075" cy="266700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8184232" y="1484784"/>
            <a:ext cx="2712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Serwer udostępniający </a:t>
            </a:r>
          </a:p>
          <a:p>
            <a:r>
              <a:rPr lang="pl-PL" dirty="0" smtClean="0"/>
              <a:t>katalog nazw  bazujący na RMI: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66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95400" y="1844824"/>
            <a:ext cx="10515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c</a:t>
            </a:r>
            <a:r>
              <a:rPr lang="pl-PL" dirty="0" smtClean="0"/>
              <a:t>zemu służy JNDI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p</a:t>
            </a:r>
            <a:r>
              <a:rPr lang="pl-PL" dirty="0" smtClean="0"/>
              <a:t>opularne implementacje JNDI API</a:t>
            </a:r>
            <a:endParaRPr lang="en-US" dirty="0"/>
          </a:p>
          <a:p>
            <a:pPr>
              <a:buFontTx/>
              <a:buChar char="-"/>
            </a:pPr>
            <a:endParaRPr lang="en-US" dirty="0" smtClean="0"/>
          </a:p>
          <a:p>
            <a:pPr marL="0" indent="0">
              <a:buNone/>
            </a:pPr>
            <a:r>
              <a:rPr lang="pl-PL" dirty="0" smtClean="0"/>
              <a:t>Pojęcia</a:t>
            </a:r>
            <a:r>
              <a:rPr lang="en-US" dirty="0" smtClean="0"/>
              <a:t>: </a:t>
            </a:r>
            <a:r>
              <a:rPr lang="pl-PL" dirty="0" smtClean="0"/>
              <a:t>JNDI</a:t>
            </a:r>
            <a:endParaRPr lang="en-US" dirty="0"/>
          </a:p>
        </p:txBody>
      </p:sp>
      <p:pic>
        <p:nvPicPr>
          <p:cNvPr id="9218" name="Picture 2" descr="Image result for you should kno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0"/>
            <a:ext cx="4708786" cy="302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215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Glassfish</a:t>
            </a:r>
            <a:r>
              <a:rPr lang="pl-PL" dirty="0" smtClean="0"/>
              <a:t> –serwer aplikacji </a:t>
            </a:r>
            <a:endParaRPr lang="en-US" dirty="0"/>
          </a:p>
        </p:txBody>
      </p:sp>
      <p:sp>
        <p:nvSpPr>
          <p:cNvPr id="3" name="Prostokąt 2"/>
          <p:cNvSpPr/>
          <p:nvPr/>
        </p:nvSpPr>
        <p:spPr>
          <a:xfrm>
            <a:off x="280134" y="1560908"/>
            <a:ext cx="78117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 smtClean="0"/>
              <a:t>Dokumentacja:</a:t>
            </a:r>
            <a:r>
              <a:rPr lang="pl-PL" dirty="0"/>
              <a:t>	</a:t>
            </a:r>
            <a:r>
              <a:rPr lang="pl-PL" dirty="0">
                <a:hlinkClick r:id="rId2"/>
              </a:rPr>
              <a:t>https://</a:t>
            </a:r>
            <a:r>
              <a:rPr lang="pl-PL" dirty="0" smtClean="0">
                <a:hlinkClick r:id="rId2"/>
              </a:rPr>
              <a:t>glassfish.java.net/documentation.html</a:t>
            </a:r>
            <a:endParaRPr lang="pl-PL" dirty="0" smtClean="0"/>
          </a:p>
          <a:p>
            <a:r>
              <a:rPr lang="pl-PL" b="1" dirty="0" smtClean="0"/>
              <a:t>Wersje:		</a:t>
            </a:r>
            <a:r>
              <a:rPr lang="pl-PL" dirty="0" smtClean="0">
                <a:hlinkClick r:id="rId3"/>
              </a:rPr>
              <a:t>https</a:t>
            </a:r>
            <a:r>
              <a:rPr lang="pl-PL" dirty="0">
                <a:hlinkClick r:id="rId3"/>
              </a:rPr>
              <a:t>://</a:t>
            </a:r>
            <a:r>
              <a:rPr lang="pl-PL" dirty="0" smtClean="0">
                <a:hlinkClick r:id="rId3"/>
              </a:rPr>
              <a:t>glassfish.java.net/download-archive.html</a:t>
            </a:r>
            <a:r>
              <a:rPr lang="pl-PL" dirty="0" smtClean="0"/>
              <a:t> (najnowsza wersja 4.1.1)</a:t>
            </a:r>
          </a:p>
          <a:p>
            <a:r>
              <a:rPr lang="pl-PL" b="1" dirty="0" smtClean="0"/>
              <a:t>Maskotka</a:t>
            </a:r>
            <a:r>
              <a:rPr lang="pl-PL" dirty="0" smtClean="0"/>
              <a:t>:</a:t>
            </a:r>
          </a:p>
        </p:txBody>
      </p:sp>
      <p:sp>
        <p:nvSpPr>
          <p:cNvPr id="4" name="Prostokąt 3"/>
          <p:cNvSpPr/>
          <p:nvPr/>
        </p:nvSpPr>
        <p:spPr>
          <a:xfrm>
            <a:off x="256283" y="1235712"/>
            <a:ext cx="39917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 smtClean="0"/>
              <a:t>Gdzie zacząć?	</a:t>
            </a:r>
            <a:r>
              <a:rPr lang="en-US" dirty="0">
                <a:hlinkClick r:id="rId4"/>
              </a:rPr>
              <a:t>https://glassfish.java.net</a:t>
            </a:r>
            <a:r>
              <a:rPr lang="en-US" dirty="0" smtClean="0">
                <a:hlinkClick r:id="rId4"/>
              </a:rPr>
              <a:t>/</a:t>
            </a:r>
            <a:endParaRPr lang="pl-PL" dirty="0" smtClean="0"/>
          </a:p>
          <a:p>
            <a:endParaRPr lang="en-US" dirty="0"/>
          </a:p>
        </p:txBody>
      </p:sp>
      <p:sp>
        <p:nvSpPr>
          <p:cNvPr id="6" name="Prostokąt 5"/>
          <p:cNvSpPr/>
          <p:nvPr/>
        </p:nvSpPr>
        <p:spPr>
          <a:xfrm>
            <a:off x="6096000" y="2999659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b="1" dirty="0" smtClean="0"/>
              <a:t>Nazwa</a:t>
            </a:r>
            <a:r>
              <a:rPr lang="pl-PL" dirty="0" smtClean="0"/>
              <a:t>:</a:t>
            </a:r>
          </a:p>
          <a:p>
            <a:endParaRPr lang="pl-PL" dirty="0" smtClean="0"/>
          </a:p>
          <a:p>
            <a:r>
              <a:rPr lang="pl-PL" dirty="0" smtClean="0"/>
              <a:t>„</a:t>
            </a:r>
            <a:r>
              <a:rPr lang="en-US" dirty="0" smtClean="0">
                <a:solidFill>
                  <a:srgbClr val="FF0000"/>
                </a:solidFill>
              </a:rPr>
              <a:t>Glass</a:t>
            </a:r>
            <a:r>
              <a:rPr lang="en-US" dirty="0" smtClean="0"/>
              <a:t> </a:t>
            </a:r>
            <a:r>
              <a:rPr lang="en-US" dirty="0"/>
              <a:t>because it's </a:t>
            </a:r>
            <a:r>
              <a:rPr lang="en-US" dirty="0" smtClean="0"/>
              <a:t>see</a:t>
            </a:r>
            <a:r>
              <a:rPr lang="pl-PL" dirty="0" smtClean="0"/>
              <a:t>-</a:t>
            </a:r>
            <a:r>
              <a:rPr lang="en-US" dirty="0" smtClean="0"/>
              <a:t>through.</a:t>
            </a:r>
            <a:r>
              <a:rPr lang="pl-PL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Fish</a:t>
            </a:r>
            <a:r>
              <a:rPr lang="en-US" dirty="0"/>
              <a:t> because when it dies, it really </a:t>
            </a:r>
            <a:r>
              <a:rPr lang="en-US" dirty="0" smtClean="0"/>
              <a:t>stinks</a:t>
            </a:r>
            <a:r>
              <a:rPr lang="pl-PL" dirty="0" smtClean="0"/>
              <a:t>”</a:t>
            </a:r>
            <a:r>
              <a:rPr lang="en-US" dirty="0" smtClean="0"/>
              <a:t>.</a:t>
            </a:r>
            <a:endParaRPr lang="pl-PL" dirty="0" smtClean="0"/>
          </a:p>
          <a:p>
            <a:endParaRPr lang="pl-PL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en-US" dirty="0"/>
              <a:t>„</a:t>
            </a:r>
            <a:r>
              <a:rPr lang="en-US" altLang="en-US" dirty="0"/>
              <a:t>One of the founders, Eduardo, says it means "</a:t>
            </a:r>
            <a:r>
              <a:rPr lang="en-US" altLang="en-US" dirty="0">
                <a:solidFill>
                  <a:srgbClr val="FF0000"/>
                </a:solidFill>
              </a:rPr>
              <a:t>transparent development</a:t>
            </a:r>
            <a:r>
              <a:rPr lang="en-US" altLang="en-US" dirty="0"/>
              <a:t>".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Another member of the team said, "It's see-through :-)".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So the name "glassfish" is intended to depict the transparency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of </a:t>
            </a:r>
            <a:r>
              <a:rPr lang="en-US" altLang="en-US" dirty="0">
                <a:solidFill>
                  <a:srgbClr val="FF0000"/>
                </a:solidFill>
              </a:rPr>
              <a:t>open source development, where everything is visible</a:t>
            </a:r>
            <a:r>
              <a:rPr lang="pl-PL" altLang="en-US" dirty="0"/>
              <a:t>”</a:t>
            </a:r>
            <a:r>
              <a:rPr lang="en-US" altLang="en-US" dirty="0"/>
              <a:t>.</a:t>
            </a:r>
          </a:p>
          <a:p>
            <a:endParaRPr lang="en-US" dirty="0"/>
          </a:p>
        </p:txBody>
      </p:sp>
      <p:pic>
        <p:nvPicPr>
          <p:cNvPr id="2055" name="Picture 7" descr="Image result for tomca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34" y="4365104"/>
            <a:ext cx="5362575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Image result for glassfis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749" y="2299572"/>
            <a:ext cx="200025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ole tekstowe 8"/>
          <p:cNvSpPr txBox="1"/>
          <p:nvPr/>
        </p:nvSpPr>
        <p:spPr>
          <a:xfrm>
            <a:off x="280134" y="3896698"/>
            <a:ext cx="3239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/>
              <a:t>Po co</a:t>
            </a:r>
            <a:r>
              <a:rPr lang="pl-PL" dirty="0" smtClean="0"/>
              <a:t>? Więcej niż kontener </a:t>
            </a:r>
            <a:r>
              <a:rPr lang="pl-PL" dirty="0" err="1" smtClean="0"/>
              <a:t>servletów</a:t>
            </a:r>
            <a:r>
              <a:rPr lang="pl-PL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858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Oracle </a:t>
            </a:r>
            <a:r>
              <a:rPr lang="pl-PL" dirty="0" err="1" smtClean="0"/>
              <a:t>Glassfish</a:t>
            </a:r>
            <a:r>
              <a:rPr lang="pl-PL" dirty="0" smtClean="0"/>
              <a:t> –serwer aplikacji</a:t>
            </a:r>
            <a:endParaRPr lang="en-US" dirty="0"/>
          </a:p>
        </p:txBody>
      </p:sp>
      <p:pic>
        <p:nvPicPr>
          <p:cNvPr id="2061" name="Picture 13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534961"/>
            <a:ext cx="6619397" cy="364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1297107"/>
            <a:ext cx="4041148" cy="205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24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Glassfish</a:t>
            </a:r>
            <a:r>
              <a:rPr lang="pl-PL" dirty="0" smtClean="0"/>
              <a:t> – </a:t>
            </a:r>
            <a:r>
              <a:rPr lang="pl-PL" dirty="0" err="1" smtClean="0">
                <a:solidFill>
                  <a:srgbClr val="FF0000"/>
                </a:solidFill>
              </a:rPr>
              <a:t>C</a:t>
            </a:r>
            <a:r>
              <a:rPr lang="pl-PL" dirty="0" err="1" smtClean="0"/>
              <a:t>ommand</a:t>
            </a:r>
            <a:r>
              <a:rPr lang="pl-PL" dirty="0" smtClean="0"/>
              <a:t> </a:t>
            </a:r>
            <a:r>
              <a:rPr lang="pl-PL" dirty="0" smtClean="0">
                <a:solidFill>
                  <a:srgbClr val="FF0000"/>
                </a:solidFill>
              </a:rPr>
              <a:t>L</a:t>
            </a:r>
            <a:r>
              <a:rPr lang="pl-PL" dirty="0" smtClean="0"/>
              <a:t>ine </a:t>
            </a:r>
            <a:r>
              <a:rPr lang="pl-PL" dirty="0" smtClean="0">
                <a:solidFill>
                  <a:srgbClr val="FF0000"/>
                </a:solidFill>
              </a:rPr>
              <a:t>I</a:t>
            </a:r>
            <a:r>
              <a:rPr lang="pl-PL" dirty="0" smtClean="0"/>
              <a:t>nterface (CLI) 			</a:t>
            </a:r>
            <a:endParaRPr lang="en-US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412776"/>
            <a:ext cx="4505325" cy="150495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429" y="2564904"/>
            <a:ext cx="554355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19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Glassfish</a:t>
            </a:r>
            <a:r>
              <a:rPr lang="pl-PL" dirty="0" smtClean="0"/>
              <a:t> –admin web </a:t>
            </a:r>
            <a:r>
              <a:rPr lang="pl-PL" dirty="0" err="1" smtClean="0"/>
              <a:t>page</a:t>
            </a:r>
            <a:endParaRPr lang="en-US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832" y="2636912"/>
            <a:ext cx="7335837" cy="395456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1268760"/>
            <a:ext cx="66294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93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Agenda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4294967295"/>
          </p:nvPr>
        </p:nvSpPr>
        <p:spPr>
          <a:xfrm>
            <a:off x="263352" y="1123215"/>
            <a:ext cx="8112224" cy="5733256"/>
          </a:xfrm>
        </p:spPr>
        <p:txBody>
          <a:bodyPr>
            <a:normAutofit/>
          </a:bodyPr>
          <a:lstStyle/>
          <a:p>
            <a:r>
              <a:rPr lang="pl-PL" dirty="0"/>
              <a:t>Java SE – zagadnienia dodatkowe</a:t>
            </a:r>
          </a:p>
          <a:p>
            <a:r>
              <a:rPr lang="pl-PL" dirty="0" smtClean="0"/>
              <a:t>Logowanie w aplikacji </a:t>
            </a:r>
            <a:r>
              <a:rPr lang="pl-PL" dirty="0" err="1" smtClean="0"/>
              <a:t>enterprise</a:t>
            </a:r>
            <a:endParaRPr lang="pl-PL" dirty="0" smtClean="0"/>
          </a:p>
          <a:p>
            <a:r>
              <a:rPr lang="pl-PL" dirty="0" smtClean="0">
                <a:solidFill>
                  <a:srgbClr val="FF0000"/>
                </a:solidFill>
              </a:rPr>
              <a:t>O</a:t>
            </a:r>
            <a:r>
              <a:rPr lang="pl-PL" dirty="0" smtClean="0"/>
              <a:t>pen </a:t>
            </a:r>
            <a:r>
              <a:rPr lang="pl-PL" dirty="0" smtClean="0">
                <a:solidFill>
                  <a:srgbClr val="FF0000"/>
                </a:solidFill>
              </a:rPr>
              <a:t>D</a:t>
            </a:r>
            <a:r>
              <a:rPr lang="pl-PL" dirty="0" smtClean="0"/>
              <a:t>ata</a:t>
            </a:r>
            <a:r>
              <a:rPr lang="pl-PL" dirty="0" smtClean="0">
                <a:solidFill>
                  <a:srgbClr val="FF0000"/>
                </a:solidFill>
              </a:rPr>
              <a:t>b</a:t>
            </a:r>
            <a:r>
              <a:rPr lang="pl-PL" dirty="0" smtClean="0"/>
              <a:t>ase </a:t>
            </a:r>
            <a:r>
              <a:rPr lang="pl-PL" dirty="0" smtClean="0">
                <a:solidFill>
                  <a:srgbClr val="FF0000"/>
                </a:solidFill>
              </a:rPr>
              <a:t>C</a:t>
            </a:r>
            <a:r>
              <a:rPr lang="pl-PL" dirty="0" smtClean="0"/>
              <a:t>onnectivity (ODBC)</a:t>
            </a:r>
          </a:p>
          <a:p>
            <a:r>
              <a:rPr lang="pl-PL" dirty="0" smtClean="0">
                <a:solidFill>
                  <a:srgbClr val="FF0000"/>
                </a:solidFill>
              </a:rPr>
              <a:t>J</a:t>
            </a:r>
            <a:r>
              <a:rPr lang="pl-PL" dirty="0" smtClean="0"/>
              <a:t>ava </a:t>
            </a:r>
            <a:r>
              <a:rPr lang="pl-PL" dirty="0" smtClean="0">
                <a:solidFill>
                  <a:srgbClr val="FF0000"/>
                </a:solidFill>
              </a:rPr>
              <a:t>D</a:t>
            </a:r>
            <a:r>
              <a:rPr lang="pl-PL" dirty="0" smtClean="0"/>
              <a:t>atabase </a:t>
            </a:r>
            <a:r>
              <a:rPr lang="pl-PL" dirty="0" smtClean="0">
                <a:solidFill>
                  <a:srgbClr val="FF0000"/>
                </a:solidFill>
              </a:rPr>
              <a:t>C</a:t>
            </a:r>
            <a:r>
              <a:rPr lang="pl-PL" dirty="0" smtClean="0"/>
              <a:t>onnectivity </a:t>
            </a:r>
            <a:r>
              <a:rPr lang="pl-PL" dirty="0" smtClean="0"/>
              <a:t>(JDBC) – przypomnienie</a:t>
            </a:r>
          </a:p>
          <a:p>
            <a:r>
              <a:rPr lang="en-US" dirty="0">
                <a:solidFill>
                  <a:srgbClr val="FF0000"/>
                </a:solidFill>
              </a:rPr>
              <a:t>J</a:t>
            </a:r>
            <a:r>
              <a:rPr lang="en-US" dirty="0"/>
              <a:t>ava </a:t>
            </a:r>
            <a:r>
              <a:rPr lang="en-US" dirty="0">
                <a:solidFill>
                  <a:srgbClr val="FF0000"/>
                </a:solidFill>
              </a:rPr>
              <a:t>N</a:t>
            </a:r>
            <a:r>
              <a:rPr lang="en-US" dirty="0"/>
              <a:t>aming and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/>
              <a:t>irectory </a:t>
            </a:r>
            <a:r>
              <a:rPr lang="en-US" dirty="0" smtClean="0">
                <a:solidFill>
                  <a:srgbClr val="FF0000"/>
                </a:solidFill>
              </a:rPr>
              <a:t>I</a:t>
            </a:r>
            <a:r>
              <a:rPr lang="en-US" dirty="0" smtClean="0"/>
              <a:t>nterface</a:t>
            </a:r>
            <a:r>
              <a:rPr lang="pl-PL" dirty="0" smtClean="0"/>
              <a:t> (JNDI)</a:t>
            </a:r>
          </a:p>
          <a:p>
            <a:r>
              <a:rPr lang="pl-PL" dirty="0" err="1" smtClean="0"/>
              <a:t>Glassfish</a:t>
            </a:r>
            <a:r>
              <a:rPr lang="pl-PL" dirty="0" smtClean="0"/>
              <a:t> – serwer aplikacji</a:t>
            </a:r>
          </a:p>
          <a:p>
            <a:r>
              <a:rPr lang="pl-PL" dirty="0" smtClean="0"/>
              <a:t>Deployment plików WAR oraz EAR</a:t>
            </a:r>
          </a:p>
          <a:p>
            <a:r>
              <a:rPr lang="pl-PL" dirty="0" smtClean="0"/>
              <a:t>Technologia </a:t>
            </a:r>
            <a:r>
              <a:rPr lang="pl-PL" dirty="0" smtClean="0">
                <a:solidFill>
                  <a:srgbClr val="FF0000"/>
                </a:solidFill>
              </a:rPr>
              <a:t>E</a:t>
            </a:r>
            <a:r>
              <a:rPr lang="pl-PL" dirty="0" smtClean="0"/>
              <a:t>nterprise </a:t>
            </a:r>
            <a:r>
              <a:rPr lang="pl-PL" dirty="0" smtClean="0">
                <a:solidFill>
                  <a:srgbClr val="FF0000"/>
                </a:solidFill>
              </a:rPr>
              <a:t>J</a:t>
            </a:r>
            <a:r>
              <a:rPr lang="pl-PL" dirty="0" smtClean="0"/>
              <a:t>ava </a:t>
            </a:r>
            <a:r>
              <a:rPr lang="pl-PL" dirty="0" err="1" smtClean="0">
                <a:solidFill>
                  <a:srgbClr val="FF0000"/>
                </a:solidFill>
              </a:rPr>
              <a:t>B</a:t>
            </a:r>
            <a:r>
              <a:rPr lang="pl-PL" dirty="0" err="1" smtClean="0"/>
              <a:t>eans</a:t>
            </a:r>
            <a:r>
              <a:rPr lang="pl-PL" dirty="0" smtClean="0"/>
              <a:t> (EJB</a:t>
            </a:r>
            <a:r>
              <a:rPr lang="pl-PL" dirty="0" smtClean="0"/>
              <a:t>)</a:t>
            </a:r>
          </a:p>
          <a:p>
            <a:r>
              <a:rPr lang="pl-PL" dirty="0" err="1" smtClean="0"/>
              <a:t>Servlet</a:t>
            </a:r>
            <a:r>
              <a:rPr lang="pl-PL" dirty="0" smtClean="0"/>
              <a:t> oraz </a:t>
            </a:r>
            <a:r>
              <a:rPr lang="pl-PL" dirty="0" smtClean="0">
                <a:solidFill>
                  <a:srgbClr val="FF0000"/>
                </a:solidFill>
              </a:rPr>
              <a:t>J</a:t>
            </a:r>
            <a:r>
              <a:rPr lang="pl-PL" dirty="0" smtClean="0"/>
              <a:t>ava </a:t>
            </a:r>
            <a:r>
              <a:rPr lang="pl-PL" dirty="0" smtClean="0">
                <a:solidFill>
                  <a:srgbClr val="FF0000"/>
                </a:solidFill>
              </a:rPr>
              <a:t>S</a:t>
            </a:r>
            <a:r>
              <a:rPr lang="pl-PL" dirty="0" smtClean="0"/>
              <a:t>erver </a:t>
            </a:r>
            <a:r>
              <a:rPr lang="pl-PL" dirty="0" err="1" smtClean="0">
                <a:solidFill>
                  <a:srgbClr val="FF0000"/>
                </a:solidFill>
              </a:rPr>
              <a:t>P</a:t>
            </a:r>
            <a:r>
              <a:rPr lang="pl-PL" dirty="0" err="1" smtClean="0"/>
              <a:t>ages</a:t>
            </a:r>
            <a:r>
              <a:rPr lang="pl-PL" dirty="0" smtClean="0"/>
              <a:t> (JSP)</a:t>
            </a:r>
            <a:endParaRPr lang="pl-PL" dirty="0" smtClean="0"/>
          </a:p>
          <a:p>
            <a:pPr indent="0">
              <a:buNone/>
            </a:pPr>
            <a:r>
              <a:rPr lang="pl-P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45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Glassfish</a:t>
            </a:r>
            <a:r>
              <a:rPr lang="pl-PL" dirty="0" smtClean="0"/>
              <a:t> – </a:t>
            </a:r>
            <a:r>
              <a:rPr lang="pl-PL" dirty="0" err="1" smtClean="0"/>
              <a:t>class</a:t>
            </a:r>
            <a:r>
              <a:rPr lang="pl-PL" dirty="0" smtClean="0"/>
              <a:t> </a:t>
            </a:r>
            <a:r>
              <a:rPr lang="pl-PL" dirty="0" err="1" smtClean="0"/>
              <a:t>loading</a:t>
            </a:r>
            <a:r>
              <a:rPr lang="pl-PL" dirty="0" smtClean="0"/>
              <a:t> (kolejność)</a:t>
            </a:r>
            <a:endParaRPr lang="en-US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904875"/>
            <a:ext cx="60579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92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Glassfish</a:t>
            </a:r>
            <a:r>
              <a:rPr lang="pl-PL" dirty="0" smtClean="0"/>
              <a:t> - koncept</a:t>
            </a:r>
            <a:endParaRPr lang="en-US" dirty="0"/>
          </a:p>
        </p:txBody>
      </p:sp>
      <p:pic>
        <p:nvPicPr>
          <p:cNvPr id="1026" name="Picture 2" descr="Image result for glassfish domain server inst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550559"/>
            <a:ext cx="4162425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rostokąt 2"/>
          <p:cNvSpPr/>
          <p:nvPr/>
        </p:nvSpPr>
        <p:spPr>
          <a:xfrm>
            <a:off x="5087888" y="1268760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</a:rPr>
              <a:t>node</a:t>
            </a:r>
            <a:r>
              <a:rPr lang="en-US" dirty="0">
                <a:latin typeface="Arial" panose="020B0604020202020204" pitchFamily="34" charset="0"/>
              </a:rPr>
              <a:t> </a:t>
            </a:r>
            <a:r>
              <a:rPr lang="pl-PL" dirty="0" smtClean="0">
                <a:latin typeface="Arial" panose="020B0604020202020204" pitchFamily="34" charset="0"/>
              </a:rPr>
              <a:t>= host + </a:t>
            </a:r>
            <a:r>
              <a:rPr lang="en-US" dirty="0" err="1">
                <a:latin typeface="Arial" panose="020B0604020202020204" pitchFamily="34" charset="0"/>
              </a:rPr>
              <a:t>GlassFish</a:t>
            </a:r>
            <a:r>
              <a:rPr lang="en-US" dirty="0">
                <a:latin typeface="Arial" panose="020B0604020202020204" pitchFamily="34" charset="0"/>
              </a:rPr>
              <a:t> Server </a:t>
            </a:r>
            <a:r>
              <a:rPr lang="en-US" dirty="0" smtClean="0">
                <a:latin typeface="Arial" panose="020B0604020202020204" pitchFamily="34" charset="0"/>
              </a:rPr>
              <a:t>software</a:t>
            </a:r>
            <a:r>
              <a:rPr lang="pl-PL" dirty="0" smtClean="0">
                <a:latin typeface="Arial" panose="020B0604020202020204" pitchFamily="34" charset="0"/>
              </a:rPr>
              <a:t> </a:t>
            </a:r>
          </a:p>
          <a:p>
            <a:pPr marL="342900" indent="-342900">
              <a:buAutoNum type="arabicParenR"/>
            </a:pPr>
            <a:r>
              <a:rPr lang="pl-PL" dirty="0" smtClean="0">
                <a:latin typeface="Arial" panose="020B0604020202020204" pitchFamily="34" charset="0"/>
              </a:rPr>
              <a:t>Typu SSH (zarządzany centralnie)</a:t>
            </a:r>
          </a:p>
          <a:p>
            <a:pPr marL="342900" indent="-342900">
              <a:buAutoNum type="arabicParenR"/>
            </a:pPr>
            <a:r>
              <a:rPr lang="pl-PL" dirty="0" smtClean="0">
                <a:latin typeface="Arial" panose="020B0604020202020204" pitchFamily="34" charset="0"/>
              </a:rPr>
              <a:t>Typu CONFIG (niezarządzany centralnie)</a:t>
            </a:r>
          </a:p>
          <a:p>
            <a:pPr marL="342900" indent="-342900">
              <a:buAutoNum type="arabicParenR"/>
            </a:pPr>
            <a:endParaRPr lang="pl-PL" dirty="0">
              <a:latin typeface="Arial" panose="020B0604020202020204" pitchFamily="34" charset="0"/>
            </a:endParaRPr>
          </a:p>
          <a:p>
            <a:pPr marL="342900" indent="-342900">
              <a:buAutoNum type="arabicParenR"/>
            </a:pPr>
            <a:endParaRPr lang="pl-PL" dirty="0" smtClean="0">
              <a:latin typeface="Arial" panose="020B0604020202020204" pitchFamily="34" charset="0"/>
            </a:endParaRPr>
          </a:p>
          <a:p>
            <a:r>
              <a:rPr lang="pl-PL" dirty="0">
                <a:latin typeface="Arial" panose="020B0604020202020204" pitchFamily="34" charset="0"/>
              </a:rPr>
              <a:t>(s</a:t>
            </a:r>
            <a:r>
              <a:rPr lang="en-US" dirty="0" err="1">
                <a:latin typeface="Arial" panose="020B0604020202020204" pitchFamily="34" charset="0"/>
              </a:rPr>
              <a:t>erver</a:t>
            </a:r>
            <a:r>
              <a:rPr lang="pl-PL" dirty="0">
                <a:latin typeface="Arial" panose="020B0604020202020204" pitchFamily="34" charset="0"/>
              </a:rPr>
              <a:t>)</a:t>
            </a:r>
            <a:r>
              <a:rPr lang="en-US" dirty="0">
                <a:latin typeface="Arial" panose="020B0604020202020204" pitchFamily="34" charset="0"/>
              </a:rPr>
              <a:t> </a:t>
            </a:r>
            <a:r>
              <a:rPr lang="en-US" b="1" dirty="0">
                <a:latin typeface="Arial" panose="020B0604020202020204" pitchFamily="34" charset="0"/>
              </a:rPr>
              <a:t>instance</a:t>
            </a:r>
            <a:r>
              <a:rPr lang="en-US" dirty="0">
                <a:latin typeface="Arial" panose="020B0604020202020204" pitchFamily="34" charset="0"/>
              </a:rPr>
              <a:t> </a:t>
            </a:r>
            <a:r>
              <a:rPr lang="pl-PL" dirty="0">
                <a:latin typeface="Arial" panose="020B0604020202020204" pitchFamily="34" charset="0"/>
              </a:rPr>
              <a:t>=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pl-PL" dirty="0">
                <a:latin typeface="Arial" panose="020B0604020202020204" pitchFamily="34" charset="0"/>
              </a:rPr>
              <a:t>pojedyncza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pl-PL" dirty="0">
                <a:latin typeface="Arial" panose="020B0604020202020204" pitchFamily="34" charset="0"/>
              </a:rPr>
              <a:t>JVM (kompatybilna z Java EE)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pl-PL" dirty="0">
                <a:latin typeface="Arial" panose="020B0604020202020204" pitchFamily="34" charset="0"/>
              </a:rPr>
              <a:t>działająca w obrębie </a:t>
            </a:r>
            <a:r>
              <a:rPr lang="pl-PL" dirty="0" err="1">
                <a:latin typeface="Arial" panose="020B0604020202020204" pitchFamily="34" charset="0"/>
              </a:rPr>
              <a:t>node’a</a:t>
            </a:r>
            <a:r>
              <a:rPr lang="pl-PL" dirty="0">
                <a:latin typeface="Arial" panose="020B0604020202020204" pitchFamily="34" charset="0"/>
              </a:rPr>
              <a:t> na którym działa serwer </a:t>
            </a:r>
            <a:r>
              <a:rPr lang="pl-PL" dirty="0" err="1">
                <a:latin typeface="Arial" panose="020B0604020202020204" pitchFamily="34" charset="0"/>
              </a:rPr>
              <a:t>Glassfish</a:t>
            </a:r>
            <a:endParaRPr lang="en-US" dirty="0"/>
          </a:p>
          <a:p>
            <a:endParaRPr lang="pl-PL" dirty="0" smtClean="0">
              <a:latin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</a:rPr>
              <a:t> </a:t>
            </a:r>
            <a:r>
              <a:rPr lang="pl-PL" dirty="0">
                <a:solidFill>
                  <a:srgbClr val="222222"/>
                </a:solidFill>
                <a:latin typeface="Arial" panose="020B0604020202020204" pitchFamily="34" charset="0"/>
              </a:rPr>
              <a:t>(</a:t>
            </a:r>
            <a:r>
              <a:rPr lang="pl-PL" dirty="0" err="1">
                <a:solidFill>
                  <a:srgbClr val="222222"/>
                </a:solidFill>
                <a:latin typeface="Arial" panose="020B0604020202020204" pitchFamily="34" charset="0"/>
              </a:rPr>
              <a:t>administrative</a:t>
            </a:r>
            <a:r>
              <a:rPr lang="pl-PL" dirty="0">
                <a:solidFill>
                  <a:srgbClr val="222222"/>
                </a:solidFill>
                <a:latin typeface="Arial" panose="020B0604020202020204" pitchFamily="34" charset="0"/>
              </a:rPr>
              <a:t>) </a:t>
            </a:r>
            <a:r>
              <a:rPr lang="pl-PL" b="1" dirty="0">
                <a:solidFill>
                  <a:srgbClr val="222222"/>
                </a:solidFill>
                <a:latin typeface="Arial" panose="020B0604020202020204" pitchFamily="34" charset="0"/>
              </a:rPr>
              <a:t>d</a:t>
            </a:r>
            <a:r>
              <a:rPr lang="en-US" b="1" dirty="0" err="1">
                <a:solidFill>
                  <a:srgbClr val="222222"/>
                </a:solidFill>
                <a:latin typeface="Arial" panose="020B0604020202020204" pitchFamily="34" charset="0"/>
              </a:rPr>
              <a:t>omain</a:t>
            </a:r>
            <a:r>
              <a:rPr lang="pl-PL" dirty="0">
                <a:solidFill>
                  <a:srgbClr val="222222"/>
                </a:solidFill>
                <a:latin typeface="Arial" panose="020B0604020202020204" pitchFamily="34" charset="0"/>
              </a:rPr>
              <a:t>= grupa instancji, które są zarządzanie centralnie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222222"/>
                </a:solidFill>
                <a:latin typeface="Arial" panose="020B0604020202020204" pitchFamily="34" charset="0"/>
              </a:rPr>
              <a:t>dostarcza konfiguracji </a:t>
            </a:r>
            <a:r>
              <a:rPr lang="pl-PL" dirty="0" err="1">
                <a:solidFill>
                  <a:srgbClr val="222222"/>
                </a:solidFill>
                <a:latin typeface="Arial" panose="020B0604020202020204" pitchFamily="34" charset="0"/>
              </a:rPr>
              <a:t>runtime’u</a:t>
            </a:r>
            <a:r>
              <a:rPr lang="pl-PL" dirty="0">
                <a:solidFill>
                  <a:srgbClr val="222222"/>
                </a:solidFill>
                <a:latin typeface="Arial" panose="020B0604020202020204" pitchFamily="34" charset="0"/>
              </a:rPr>
              <a:t> dla aplikacji użytkownika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222222"/>
                </a:solidFill>
                <a:latin typeface="Arial" panose="020B0604020202020204" pitchFamily="34" charset="0"/>
              </a:rPr>
              <a:t>wspiera zarządzanie bezpieczeństwem i uprawnieniami (różne domeny różni </a:t>
            </a:r>
            <a:r>
              <a:rPr lang="pl-PL" dirty="0" err="1">
                <a:solidFill>
                  <a:srgbClr val="222222"/>
                </a:solidFill>
                <a:latin typeface="Arial" panose="020B0604020202020204" pitchFamily="34" charset="0"/>
              </a:rPr>
              <a:t>admini</a:t>
            </a:r>
            <a:r>
              <a:rPr lang="pl-PL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222222"/>
                </a:solidFill>
                <a:latin typeface="Arial" panose="020B0604020202020204" pitchFamily="34" charset="0"/>
              </a:rPr>
              <a:t>zarządzanie wieloma instancjami na jednym centralnym serwerze (różni administratorzy mogą dzielić)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222222"/>
                </a:solidFill>
                <a:latin typeface="Arial" panose="020B0604020202020204" pitchFamily="34" charset="0"/>
              </a:rPr>
              <a:t>Posiada niezależna od innych domen: konfigurację, logi, proces </a:t>
            </a:r>
            <a:r>
              <a:rPr lang="pl-PL" dirty="0" err="1">
                <a:solidFill>
                  <a:srgbClr val="222222"/>
                </a:solidFill>
                <a:latin typeface="Arial" panose="020B0604020202020204" pitchFamily="34" charset="0"/>
              </a:rPr>
              <a:t>deploymentu</a:t>
            </a:r>
            <a:r>
              <a:rPr lang="pl-PL" dirty="0">
                <a:solidFill>
                  <a:srgbClr val="222222"/>
                </a:solidFill>
                <a:latin typeface="Arial" panose="020B0604020202020204" pitchFamily="34" charset="0"/>
              </a:rPr>
              <a:t> aplikacji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pl-PL" dirty="0">
                <a:solidFill>
                  <a:srgbClr val="222222"/>
                </a:solidFill>
                <a:latin typeface="Arial" panose="020B0604020202020204" pitchFamily="34" charset="0"/>
              </a:rPr>
              <a:t>Związany z domeną serwer administracyjny nazywany:</a:t>
            </a:r>
          </a:p>
          <a:p>
            <a:endParaRPr lang="pl-PL" altLang="en-US" b="1" dirty="0"/>
          </a:p>
          <a:p>
            <a:r>
              <a:rPr lang="en-US" altLang="en-US" b="1" dirty="0">
                <a:solidFill>
                  <a:srgbClr val="FF0000"/>
                </a:solidFill>
              </a:rPr>
              <a:t>d</a:t>
            </a:r>
            <a:r>
              <a:rPr lang="en-US" altLang="en-US" b="1" dirty="0"/>
              <a:t>omain </a:t>
            </a:r>
            <a:r>
              <a:rPr lang="en-US" altLang="en-US" b="1" dirty="0">
                <a:solidFill>
                  <a:srgbClr val="FF0000"/>
                </a:solidFill>
              </a:rPr>
              <a:t>a</a:t>
            </a:r>
            <a:r>
              <a:rPr lang="en-US" altLang="en-US" b="1" dirty="0"/>
              <a:t>dministration </a:t>
            </a:r>
            <a:r>
              <a:rPr lang="en-US" altLang="en-US" b="1" dirty="0">
                <a:solidFill>
                  <a:srgbClr val="FF0000"/>
                </a:solidFill>
              </a:rPr>
              <a:t>s</a:t>
            </a:r>
            <a:r>
              <a:rPr lang="en-US" altLang="en-US" b="1" dirty="0"/>
              <a:t>erver </a:t>
            </a:r>
            <a:r>
              <a:rPr lang="en-US" altLang="en-US" dirty="0"/>
              <a:t>(DAS)</a:t>
            </a:r>
            <a:endParaRPr lang="en-US" dirty="0"/>
          </a:p>
          <a:p>
            <a:endParaRPr lang="pl-PL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909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Glassfish</a:t>
            </a:r>
            <a:r>
              <a:rPr lang="pl-PL" dirty="0" smtClean="0"/>
              <a:t> - </a:t>
            </a:r>
            <a:r>
              <a:rPr lang="pl-PL" dirty="0" err="1" smtClean="0"/>
              <a:t>concents</a:t>
            </a:r>
            <a:endParaRPr lang="en-US" dirty="0"/>
          </a:p>
        </p:txBody>
      </p:sp>
      <p:pic>
        <p:nvPicPr>
          <p:cNvPr id="1026" name="Picture 2" descr="Image result for glassfish domain server inst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448604"/>
            <a:ext cx="4162425" cy="377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rostokąt 6"/>
          <p:cNvSpPr/>
          <p:nvPr/>
        </p:nvSpPr>
        <p:spPr>
          <a:xfrm>
            <a:off x="5231904" y="1412776"/>
            <a:ext cx="6343403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Standalone </a:t>
            </a:r>
            <a:r>
              <a:rPr lang="en-US" b="1" dirty="0" smtClean="0">
                <a:latin typeface="Arial" panose="020B0604020202020204" pitchFamily="34" charset="0"/>
              </a:rPr>
              <a:t>instance</a:t>
            </a:r>
            <a:r>
              <a:rPr lang="pl-PL" b="1" dirty="0" smtClean="0">
                <a:latin typeface="Arial" panose="020B0604020202020204" pitchFamily="34" charset="0"/>
              </a:rPr>
              <a:t> </a:t>
            </a:r>
            <a:r>
              <a:rPr lang="pl-PL" dirty="0" smtClean="0">
                <a:latin typeface="Arial" panose="020B0604020202020204" pitchFamily="34" charset="0"/>
              </a:rPr>
              <a:t>- posiada niezależną konfigurację</a:t>
            </a:r>
          </a:p>
          <a:p>
            <a:endParaRPr lang="pl-PL" b="1" dirty="0" smtClean="0"/>
          </a:p>
          <a:p>
            <a:r>
              <a:rPr lang="en-US" b="1" dirty="0" smtClean="0"/>
              <a:t>Shared instance</a:t>
            </a:r>
            <a:r>
              <a:rPr lang="pl-PL" b="1" dirty="0" smtClean="0"/>
              <a:t> </a:t>
            </a:r>
            <a:r>
              <a:rPr lang="pl-PL" dirty="0" smtClean="0"/>
              <a:t>– źródło konfiguracji jest specyfikowane podczas tworzenia </a:t>
            </a:r>
          </a:p>
          <a:p>
            <a:r>
              <a:rPr lang="pl-PL" dirty="0" smtClean="0"/>
              <a:t>Instancji</a:t>
            </a:r>
            <a:r>
              <a:rPr lang="pl-PL" b="1" dirty="0" smtClean="0"/>
              <a:t> </a:t>
            </a:r>
          </a:p>
          <a:p>
            <a:endParaRPr lang="pl-PL" dirty="0"/>
          </a:p>
          <a:p>
            <a:r>
              <a:rPr lang="en-US" b="1" dirty="0"/>
              <a:t>Clustered </a:t>
            </a:r>
            <a:r>
              <a:rPr lang="en-US" b="1" dirty="0" smtClean="0"/>
              <a:t>instance</a:t>
            </a:r>
            <a:r>
              <a:rPr lang="pl-PL" b="1" dirty="0" smtClean="0"/>
              <a:t> </a:t>
            </a:r>
            <a:r>
              <a:rPr lang="pl-PL" dirty="0" smtClean="0"/>
              <a:t>– dziedziczy konfigurację klastra do którego należy </a:t>
            </a:r>
          </a:p>
          <a:p>
            <a:r>
              <a:rPr lang="pl-PL" dirty="0" smtClean="0"/>
              <a:t>(</a:t>
            </a:r>
            <a:r>
              <a:rPr lang="pl-PL" dirty="0" err="1" smtClean="0"/>
              <a:t>shared</a:t>
            </a:r>
            <a:r>
              <a:rPr lang="pl-PL" dirty="0" smtClean="0"/>
              <a:t> </a:t>
            </a:r>
            <a:r>
              <a:rPr lang="pl-PL" dirty="0" err="1" smtClean="0"/>
              <a:t>instance</a:t>
            </a:r>
            <a:r>
              <a:rPr lang="pl-PL" dirty="0" smtClean="0"/>
              <a:t> w obrębie klastra)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866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solidFill>
                  <a:srgbClr val="FF0000"/>
                </a:solidFill>
              </a:rPr>
              <a:t>S</a:t>
            </a:r>
            <a:r>
              <a:rPr lang="en-US" b="0" dirty="0" smtClean="0"/>
              <a:t>ecure </a:t>
            </a:r>
            <a:r>
              <a:rPr lang="en-US" b="0" dirty="0">
                <a:solidFill>
                  <a:srgbClr val="FF0000"/>
                </a:solidFill>
              </a:rPr>
              <a:t>S</a:t>
            </a:r>
            <a:r>
              <a:rPr lang="en-US" b="0" dirty="0"/>
              <a:t>ockets </a:t>
            </a:r>
            <a:r>
              <a:rPr lang="en-US" b="0" dirty="0">
                <a:solidFill>
                  <a:srgbClr val="FF0000"/>
                </a:solidFill>
              </a:rPr>
              <a:t>L</a:t>
            </a:r>
            <a:r>
              <a:rPr lang="en-US" b="0" dirty="0"/>
              <a:t>ayer </a:t>
            </a:r>
            <a:r>
              <a:rPr lang="pl-PL" b="0" dirty="0" smtClean="0"/>
              <a:t>(</a:t>
            </a:r>
            <a:r>
              <a:rPr lang="pl-PL" dirty="0" smtClean="0"/>
              <a:t>SSL)</a:t>
            </a:r>
            <a:endParaRPr lang="en-US" dirty="0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196752"/>
            <a:ext cx="6768752" cy="506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ostokąt 3"/>
          <p:cNvSpPr/>
          <p:nvPr/>
        </p:nvSpPr>
        <p:spPr>
          <a:xfrm>
            <a:off x="7464152" y="1556792"/>
            <a:ext cx="352839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/>
              <a:t>k</a:t>
            </a:r>
            <a:r>
              <a:rPr lang="en-US" b="1" dirty="0" err="1" smtClean="0"/>
              <a:t>ey</a:t>
            </a:r>
            <a:r>
              <a:rPr lang="pl-PL" b="1" dirty="0" smtClean="0"/>
              <a:t>S</a:t>
            </a:r>
            <a:r>
              <a:rPr lang="en-US" b="1" dirty="0" smtClean="0"/>
              <a:t>tore</a:t>
            </a:r>
            <a:r>
              <a:rPr lang="pl-PL" dirty="0" smtClean="0"/>
              <a:t> – plik zawierający certyfikaty/dane do autentykacji wysyłane </a:t>
            </a:r>
            <a:r>
              <a:rPr lang="pl-PL" dirty="0"/>
              <a:t>do zdalnego </a:t>
            </a:r>
            <a:r>
              <a:rPr lang="pl-PL" dirty="0" smtClean="0"/>
              <a:t>hosta. </a:t>
            </a:r>
            <a:r>
              <a:rPr lang="pl-PL" dirty="0"/>
              <a:t>Zarządzany przez </a:t>
            </a:r>
            <a:r>
              <a:rPr lang="en-US" dirty="0" err="1"/>
              <a:t>KeyManager</a:t>
            </a:r>
            <a:r>
              <a:rPr lang="pl-PL" dirty="0"/>
              <a:t>. </a:t>
            </a:r>
          </a:p>
          <a:p>
            <a:endParaRPr lang="pl-PL" dirty="0" smtClean="0"/>
          </a:p>
          <a:p>
            <a:r>
              <a:rPr lang="pl-PL" b="1" dirty="0" err="1" smtClean="0"/>
              <a:t>trustStore</a:t>
            </a:r>
            <a:r>
              <a:rPr lang="pl-PL" dirty="0" smtClean="0"/>
              <a:t> - </a:t>
            </a:r>
            <a:r>
              <a:rPr lang="pl-PL" dirty="0"/>
              <a:t>plik zawierający certyfikaty/dane do autentykacji </a:t>
            </a:r>
            <a:r>
              <a:rPr lang="pl-PL" dirty="0" smtClean="0"/>
              <a:t>na podstawie których host podejmuje decyzję czy zdalne połączenie jest zaufane (</a:t>
            </a:r>
            <a:r>
              <a:rPr lang="pl-PL" dirty="0" err="1" smtClean="0"/>
              <a:t>trusted</a:t>
            </a:r>
            <a:r>
              <a:rPr lang="pl-PL" dirty="0" smtClean="0"/>
              <a:t>) czy też nie.</a:t>
            </a:r>
          </a:p>
          <a:p>
            <a:endParaRPr lang="pl-PL" dirty="0"/>
          </a:p>
          <a:p>
            <a:r>
              <a:rPr lang="pl-PL" dirty="0" smtClean="0"/>
              <a:t>Oba pliki mają rozszerzenia JKS (</a:t>
            </a:r>
            <a:r>
              <a:rPr lang="pl-PL" dirty="0" smtClean="0">
                <a:solidFill>
                  <a:srgbClr val="FF0000"/>
                </a:solidFill>
              </a:rPr>
              <a:t>J</a:t>
            </a:r>
            <a:r>
              <a:rPr lang="pl-PL" dirty="0" smtClean="0"/>
              <a:t>ava </a:t>
            </a:r>
            <a:r>
              <a:rPr lang="pl-PL" dirty="0" err="1" smtClean="0">
                <a:solidFill>
                  <a:srgbClr val="FF0000"/>
                </a:solidFill>
              </a:rPr>
              <a:t>K</a:t>
            </a:r>
            <a:r>
              <a:rPr lang="pl-PL" dirty="0" err="1" smtClean="0"/>
              <a:t>ey</a:t>
            </a:r>
            <a:r>
              <a:rPr lang="pl-PL" dirty="0" smtClean="0"/>
              <a:t> </a:t>
            </a:r>
            <a:r>
              <a:rPr lang="pl-PL" dirty="0" err="1" smtClean="0">
                <a:solidFill>
                  <a:srgbClr val="FF0000"/>
                </a:solidFill>
              </a:rPr>
              <a:t>S</a:t>
            </a:r>
            <a:r>
              <a:rPr lang="pl-PL" dirty="0" err="1" smtClean="0"/>
              <a:t>tore</a:t>
            </a:r>
            <a:r>
              <a:rPr lang="pl-PL" dirty="0" smtClean="0"/>
              <a:t>)</a:t>
            </a:r>
          </a:p>
          <a:p>
            <a:endParaRPr lang="pl-PL" dirty="0"/>
          </a:p>
          <a:p>
            <a:r>
              <a:rPr lang="pl-PL" dirty="0" smtClean="0"/>
              <a:t>Narzędzie do zarządzania zawartością tych plików:</a:t>
            </a:r>
          </a:p>
          <a:p>
            <a:endParaRPr lang="pl-PL" dirty="0"/>
          </a:p>
          <a:p>
            <a:r>
              <a:rPr lang="en-US" i="1" dirty="0"/>
              <a:t>&lt;JDK_HOME&gt;/</a:t>
            </a:r>
            <a:r>
              <a:rPr lang="en-US" dirty="0"/>
              <a:t>bin/</a:t>
            </a:r>
            <a:r>
              <a:rPr lang="en-US" b="1" dirty="0" err="1">
                <a:solidFill>
                  <a:srgbClr val="FF0000"/>
                </a:solidFill>
              </a:rPr>
              <a:t>keytool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401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SSL </a:t>
            </a:r>
            <a:r>
              <a:rPr lang="pl-PL" dirty="0" smtClean="0"/>
              <a:t> in </a:t>
            </a:r>
            <a:r>
              <a:rPr lang="pl-PL" dirty="0" err="1" smtClean="0"/>
              <a:t>Glassfish</a:t>
            </a:r>
            <a:endParaRPr lang="en-US" dirty="0"/>
          </a:p>
        </p:txBody>
      </p:sp>
      <p:sp>
        <p:nvSpPr>
          <p:cNvPr id="3" name="Prostokąt 2"/>
          <p:cNvSpPr/>
          <p:nvPr/>
        </p:nvSpPr>
        <p:spPr>
          <a:xfrm>
            <a:off x="263352" y="1340768"/>
            <a:ext cx="7207422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smtClean="0"/>
              <a:t>$GF_HOME\</a:t>
            </a:r>
            <a:r>
              <a:rPr lang="en-US" dirty="0" smtClean="0"/>
              <a:t>glassfish4\glassfish\domains\domain1\</a:t>
            </a:r>
            <a:r>
              <a:rPr lang="en-US" dirty="0" err="1" smtClean="0"/>
              <a:t>config</a:t>
            </a:r>
            <a:endParaRPr lang="pl-PL" dirty="0" smtClean="0"/>
          </a:p>
          <a:p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keystore.jks</a:t>
            </a:r>
            <a:endParaRPr lang="pl-P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cacerts.jks</a:t>
            </a:r>
            <a:endParaRPr lang="pl-P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 smtClean="0"/>
          </a:p>
          <a:p>
            <a:r>
              <a:rPr lang="pl-PL" dirty="0" err="1" smtClean="0"/>
              <a:t>Keytool</a:t>
            </a:r>
            <a:r>
              <a:rPr lang="pl-PL" dirty="0" smtClean="0"/>
              <a:t> – przykłady użycia: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www.sslshopper.com/article-most-common-java-keytool-keystore-commands.html</a:t>
            </a:r>
            <a:endParaRPr lang="pl-PL" dirty="0" smtClean="0"/>
          </a:p>
          <a:p>
            <a:endParaRPr lang="pl-PL" dirty="0" smtClean="0"/>
          </a:p>
          <a:p>
            <a:endParaRPr lang="pl-PL" dirty="0"/>
          </a:p>
          <a:p>
            <a:r>
              <a:rPr lang="pl-PL" dirty="0" smtClean="0"/>
              <a:t>Domyślny certyfikat uwierzytelniający serwer (</a:t>
            </a:r>
            <a:r>
              <a:rPr lang="pl-PL" dirty="0" err="1" smtClean="0"/>
              <a:t>self-signed</a:t>
            </a:r>
            <a:r>
              <a:rPr lang="pl-PL" dirty="0" smtClean="0"/>
              <a:t>)</a:t>
            </a:r>
          </a:p>
          <a:p>
            <a:endParaRPr lang="pl-PL" dirty="0" smtClean="0"/>
          </a:p>
          <a:p>
            <a:r>
              <a:rPr lang="en-US" b="1" dirty="0" err="1"/>
              <a:t>keytool</a:t>
            </a:r>
            <a:r>
              <a:rPr lang="en-US" b="1" dirty="0"/>
              <a:t> -list -v -</a:t>
            </a:r>
            <a:r>
              <a:rPr lang="en-US" b="1" dirty="0" err="1"/>
              <a:t>keystore</a:t>
            </a:r>
            <a:r>
              <a:rPr lang="en-US" b="1" dirty="0"/>
              <a:t> </a:t>
            </a:r>
            <a:r>
              <a:rPr lang="en-US" dirty="0" err="1" smtClean="0"/>
              <a:t>keystore.jks</a:t>
            </a:r>
            <a:endParaRPr lang="pl-PL" dirty="0" smtClean="0"/>
          </a:p>
          <a:p>
            <a:r>
              <a:rPr lang="en-US" b="1" dirty="0" err="1"/>
              <a:t>keytool</a:t>
            </a:r>
            <a:r>
              <a:rPr lang="en-US" b="1" dirty="0"/>
              <a:t> -export -alias </a:t>
            </a:r>
            <a:r>
              <a:rPr lang="en-US" dirty="0"/>
              <a:t>s1as </a:t>
            </a:r>
            <a:r>
              <a:rPr lang="en-US" b="1" dirty="0"/>
              <a:t>-file</a:t>
            </a:r>
            <a:r>
              <a:rPr lang="en-US" dirty="0"/>
              <a:t> myserver.cer </a:t>
            </a:r>
            <a:r>
              <a:rPr lang="en-US" b="1" dirty="0"/>
              <a:t>-</a:t>
            </a:r>
            <a:r>
              <a:rPr lang="en-US" b="1" dirty="0" err="1"/>
              <a:t>keystore</a:t>
            </a:r>
            <a:r>
              <a:rPr lang="en-US" b="1" dirty="0"/>
              <a:t> </a:t>
            </a:r>
            <a:r>
              <a:rPr lang="en-US" dirty="0" err="1" smtClean="0"/>
              <a:t>keystore.jks</a:t>
            </a:r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pl-PL" dirty="0" smtClean="0"/>
              <a:t>Jak wyświetlić </a:t>
            </a:r>
            <a:r>
              <a:rPr lang="pl-PL" dirty="0" err="1" smtClean="0"/>
              <a:t>trustedStore</a:t>
            </a:r>
            <a:r>
              <a:rPr lang="pl-PL" dirty="0" smtClean="0"/>
              <a:t> in Windows:</a:t>
            </a:r>
          </a:p>
          <a:p>
            <a:endParaRPr lang="pl-PL" dirty="0" smtClean="0"/>
          </a:p>
          <a:p>
            <a:pPr marL="342900" indent="-342900">
              <a:buFont typeface="+mj-lt"/>
              <a:buAutoNum type="arabicPeriod"/>
            </a:pPr>
            <a:r>
              <a:rPr lang="pl-PL" dirty="0" smtClean="0"/>
              <a:t>Uruchom mmc (</a:t>
            </a:r>
            <a:r>
              <a:rPr lang="pl-PL" dirty="0" smtClean="0">
                <a:solidFill>
                  <a:srgbClr val="FF0000"/>
                </a:solidFill>
              </a:rPr>
              <a:t>M</a:t>
            </a:r>
            <a:r>
              <a:rPr lang="pl-PL" dirty="0" smtClean="0"/>
              <a:t>icrosoft </a:t>
            </a:r>
            <a:r>
              <a:rPr lang="pl-PL" dirty="0" smtClean="0">
                <a:solidFill>
                  <a:srgbClr val="FF0000"/>
                </a:solidFill>
              </a:rPr>
              <a:t>M</a:t>
            </a:r>
            <a:r>
              <a:rPr lang="pl-PL" dirty="0" smtClean="0"/>
              <a:t>anagement </a:t>
            </a:r>
            <a:r>
              <a:rPr lang="pl-PL" dirty="0" smtClean="0">
                <a:solidFill>
                  <a:srgbClr val="FF0000"/>
                </a:solidFill>
              </a:rPr>
              <a:t>C</a:t>
            </a:r>
            <a:r>
              <a:rPr lang="pl-PL" dirty="0" smtClean="0"/>
              <a:t>enter)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 smtClean="0"/>
              <a:t>Plik/Dodaj przystawkę/Certyfikaty</a:t>
            </a:r>
          </a:p>
          <a:p>
            <a:endParaRPr lang="en-US" dirty="0"/>
          </a:p>
          <a:p>
            <a:endParaRPr lang="en-US" dirty="0"/>
          </a:p>
          <a:p>
            <a:endParaRPr lang="pl-PL" dirty="0" smtClean="0"/>
          </a:p>
          <a:p>
            <a:endParaRPr lang="pl-PL" dirty="0" smtClean="0"/>
          </a:p>
        </p:txBody>
      </p:sp>
      <p:pic>
        <p:nvPicPr>
          <p:cNvPr id="4098" name="Picture 2" descr="Image result for x590 pki stru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1239951"/>
            <a:ext cx="4279404" cy="3471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55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95400" y="2420888"/>
            <a:ext cx="10515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r</a:t>
            </a:r>
            <a:r>
              <a:rPr lang="pl-PL" dirty="0" smtClean="0"/>
              <a:t>óżnice między kontenerem </a:t>
            </a:r>
            <a:r>
              <a:rPr lang="pl-PL" dirty="0" err="1" smtClean="0"/>
              <a:t>servletów</a:t>
            </a:r>
            <a:r>
              <a:rPr lang="pl-PL" dirty="0" smtClean="0"/>
              <a:t> a serwerem aplikacji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e</a:t>
            </a:r>
            <a:r>
              <a:rPr lang="pl-PL" dirty="0" smtClean="0"/>
              <a:t>lementy składowe infrastruktury serwera </a:t>
            </a:r>
            <a:r>
              <a:rPr lang="pl-PL" dirty="0" err="1" smtClean="0"/>
              <a:t>Glassfish</a:t>
            </a:r>
            <a:endParaRPr lang="pl-PL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z</a:t>
            </a:r>
            <a:r>
              <a:rPr lang="pl-PL" dirty="0" smtClean="0"/>
              <a:t>najomość podstawowych zagadnień związanych z tworzeniem połączeń szyfrowanych</a:t>
            </a:r>
            <a:endParaRPr lang="en-US" dirty="0"/>
          </a:p>
          <a:p>
            <a:pPr>
              <a:buFontTx/>
              <a:buChar char="-"/>
            </a:pPr>
            <a:endParaRPr lang="en-US" dirty="0" smtClean="0"/>
          </a:p>
          <a:p>
            <a:pPr marL="0" indent="0">
              <a:buNone/>
            </a:pPr>
            <a:r>
              <a:rPr lang="pl-PL" dirty="0" smtClean="0"/>
              <a:t>Pojęcia</a:t>
            </a:r>
            <a:r>
              <a:rPr lang="en-US" dirty="0" smtClean="0"/>
              <a:t>: </a:t>
            </a:r>
            <a:r>
              <a:rPr lang="pl-PL" dirty="0" smtClean="0"/>
              <a:t>CLI, </a:t>
            </a:r>
            <a:r>
              <a:rPr lang="pl-PL" dirty="0" err="1" smtClean="0"/>
              <a:t>node</a:t>
            </a:r>
            <a:r>
              <a:rPr lang="pl-PL" dirty="0" smtClean="0"/>
              <a:t>, </a:t>
            </a:r>
            <a:r>
              <a:rPr lang="pl-PL" dirty="0" err="1" smtClean="0"/>
              <a:t>instance</a:t>
            </a:r>
            <a:r>
              <a:rPr lang="pl-PL" dirty="0" smtClean="0"/>
              <a:t>, </a:t>
            </a:r>
            <a:r>
              <a:rPr lang="pl-PL" dirty="0" err="1" smtClean="0"/>
              <a:t>domain</a:t>
            </a:r>
            <a:r>
              <a:rPr lang="pl-PL" dirty="0" smtClean="0"/>
              <a:t>, DAS, </a:t>
            </a:r>
            <a:r>
              <a:rPr lang="pl-PL" dirty="0" err="1" smtClean="0"/>
              <a:t>cluster</a:t>
            </a:r>
            <a:endParaRPr lang="en-US" dirty="0"/>
          </a:p>
        </p:txBody>
      </p:sp>
      <p:pic>
        <p:nvPicPr>
          <p:cNvPr id="9218" name="Picture 2" descr="Image result for you should kno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-27384"/>
            <a:ext cx="4708786" cy="302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52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Java EE 7 – dostępne materiały</a:t>
            </a:r>
            <a:endParaRPr lang="en-US" dirty="0"/>
          </a:p>
        </p:txBody>
      </p:sp>
      <p:sp>
        <p:nvSpPr>
          <p:cNvPr id="3" name="Prostokąt 2"/>
          <p:cNvSpPr/>
          <p:nvPr/>
        </p:nvSpPr>
        <p:spPr>
          <a:xfrm>
            <a:off x="119336" y="1196752"/>
            <a:ext cx="49584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 smtClean="0"/>
              <a:t>Tutorial</a:t>
            </a:r>
            <a:r>
              <a:rPr lang="pl-PL" dirty="0" smtClean="0"/>
              <a:t>: </a:t>
            </a:r>
            <a:r>
              <a:rPr lang="en-US" dirty="0" smtClean="0"/>
              <a:t>https</a:t>
            </a:r>
            <a:r>
              <a:rPr lang="en-US" dirty="0"/>
              <a:t>://docs.oracle.com/javaee/7/tutorial/index.html</a:t>
            </a:r>
          </a:p>
        </p:txBody>
      </p:sp>
      <p:sp>
        <p:nvSpPr>
          <p:cNvPr id="4" name="Prostokąt 3"/>
          <p:cNvSpPr/>
          <p:nvPr/>
        </p:nvSpPr>
        <p:spPr>
          <a:xfrm>
            <a:off x="119336" y="1584354"/>
            <a:ext cx="88825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 smtClean="0"/>
              <a:t>Java EE </a:t>
            </a:r>
            <a:r>
              <a:rPr lang="en-US" b="1" dirty="0" smtClean="0"/>
              <a:t>deployment descriptors</a:t>
            </a:r>
            <a:r>
              <a:rPr lang="pl-PL" dirty="0" smtClean="0"/>
              <a:t>: </a:t>
            </a:r>
            <a:r>
              <a:rPr lang="en-US" dirty="0" smtClean="0"/>
              <a:t>http</a:t>
            </a:r>
            <a:r>
              <a:rPr lang="en-US" dirty="0"/>
              <a:t>://www.oracle.com/webfolder/technetwork/jsc/xml/ns/javaee/index.html</a:t>
            </a:r>
          </a:p>
        </p:txBody>
      </p:sp>
      <p:sp>
        <p:nvSpPr>
          <p:cNvPr id="5" name="Prostokąt 4"/>
          <p:cNvSpPr/>
          <p:nvPr/>
        </p:nvSpPr>
        <p:spPr>
          <a:xfrm>
            <a:off x="119336" y="1989633"/>
            <a:ext cx="5984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Specyfikacja</a:t>
            </a:r>
            <a:r>
              <a:rPr lang="en-US" b="1" dirty="0" smtClean="0"/>
              <a:t> do Java EE 7</a:t>
            </a:r>
            <a:r>
              <a:rPr lang="en-US" dirty="0" smtClean="0"/>
              <a:t>: https</a:t>
            </a:r>
            <a:r>
              <a:rPr lang="en-US" dirty="0"/>
              <a:t>://docs.oracle.com/javaee/7/JEETT.pdf</a:t>
            </a: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7884" y="2420888"/>
            <a:ext cx="3714750" cy="4086225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3789040"/>
            <a:ext cx="4886325" cy="1619250"/>
          </a:xfrm>
          <a:prstGeom prst="rect">
            <a:avLst/>
          </a:prstGeom>
        </p:spPr>
      </p:pic>
      <p:sp>
        <p:nvSpPr>
          <p:cNvPr id="8" name="Prostokąt 7"/>
          <p:cNvSpPr/>
          <p:nvPr/>
        </p:nvSpPr>
        <p:spPr>
          <a:xfrm>
            <a:off x="119336" y="2391813"/>
            <a:ext cx="62327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 smtClean="0"/>
              <a:t>Przykładowe projekty</a:t>
            </a:r>
            <a:r>
              <a:rPr lang="pl-PL" dirty="0" smtClean="0"/>
              <a:t>: </a:t>
            </a:r>
            <a:r>
              <a:rPr lang="en-US" dirty="0" smtClean="0"/>
              <a:t>https</a:t>
            </a:r>
            <a:r>
              <a:rPr lang="en-US" dirty="0"/>
              <a:t>://github.com/javaee-samples/javaee7-samples</a:t>
            </a:r>
          </a:p>
        </p:txBody>
      </p:sp>
    </p:spTree>
    <p:extLst>
      <p:ext uri="{BB962C8B-B14F-4D97-AF65-F5344CB8AC3E}">
        <p14:creationId xmlns:p14="http://schemas.microsoft.com/office/powerpoint/2010/main" val="1609281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Java EE – struktura modułów</a:t>
            </a:r>
            <a:endParaRPr lang="en-US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196752"/>
            <a:ext cx="3790950" cy="2447925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681" y="1189277"/>
            <a:ext cx="2828925" cy="260985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969" y="1340768"/>
            <a:ext cx="3600450" cy="2895600"/>
          </a:xfrm>
          <a:prstGeom prst="rect">
            <a:avLst/>
          </a:prstGeom>
        </p:spPr>
      </p:pic>
      <p:sp>
        <p:nvSpPr>
          <p:cNvPr id="7" name="Prostokąt 6"/>
          <p:cNvSpPr/>
          <p:nvPr/>
        </p:nvSpPr>
        <p:spPr>
          <a:xfrm>
            <a:off x="404354" y="4437112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 smtClean="0"/>
              <a:t>Typowe moduły projektu EE:</a:t>
            </a:r>
          </a:p>
          <a:p>
            <a:endParaRPr lang="pl-PL" dirty="0" smtClean="0"/>
          </a:p>
          <a:p>
            <a:r>
              <a:rPr lang="en-US" dirty="0" smtClean="0"/>
              <a:t>■ </a:t>
            </a:r>
            <a:r>
              <a:rPr lang="en-US" dirty="0"/>
              <a:t>example-name-</a:t>
            </a:r>
            <a:r>
              <a:rPr lang="en-US" b="1" dirty="0"/>
              <a:t>app-client</a:t>
            </a:r>
            <a:r>
              <a:rPr lang="en-US" dirty="0"/>
              <a:t>: application </a:t>
            </a:r>
            <a:r>
              <a:rPr lang="en-US" dirty="0" smtClean="0"/>
              <a:t>clients</a:t>
            </a:r>
            <a:endParaRPr lang="pl-PL" dirty="0" smtClean="0"/>
          </a:p>
          <a:p>
            <a:r>
              <a:rPr lang="en-US" dirty="0" smtClean="0"/>
              <a:t>■ </a:t>
            </a:r>
            <a:r>
              <a:rPr lang="en-US" dirty="0"/>
              <a:t>example-name-</a:t>
            </a:r>
            <a:r>
              <a:rPr lang="en-US" b="1" dirty="0" err="1"/>
              <a:t>ejb</a:t>
            </a:r>
            <a:r>
              <a:rPr lang="en-US" dirty="0"/>
              <a:t>: enterprise bean JAR files </a:t>
            </a:r>
            <a:endParaRPr lang="pl-PL" dirty="0" smtClean="0"/>
          </a:p>
          <a:p>
            <a:r>
              <a:rPr lang="en-US" dirty="0" smtClean="0"/>
              <a:t>■ </a:t>
            </a:r>
            <a:r>
              <a:rPr lang="en-US" dirty="0"/>
              <a:t>example-name-</a:t>
            </a:r>
            <a:r>
              <a:rPr lang="en-US" b="1" dirty="0"/>
              <a:t>war</a:t>
            </a:r>
            <a:r>
              <a:rPr lang="en-US" dirty="0"/>
              <a:t>: web applications </a:t>
            </a:r>
            <a:endParaRPr lang="pl-PL" dirty="0" smtClean="0"/>
          </a:p>
          <a:p>
            <a:r>
              <a:rPr lang="en-US" dirty="0" smtClean="0"/>
              <a:t>■ </a:t>
            </a:r>
            <a:r>
              <a:rPr lang="en-US" dirty="0"/>
              <a:t>example-name-</a:t>
            </a:r>
            <a:r>
              <a:rPr lang="en-US" b="1" dirty="0"/>
              <a:t>ear</a:t>
            </a:r>
            <a:r>
              <a:rPr lang="en-US" dirty="0"/>
              <a:t>: enterprise applications </a:t>
            </a:r>
            <a:endParaRPr lang="pl-PL" dirty="0" smtClean="0"/>
          </a:p>
          <a:p>
            <a:r>
              <a:rPr lang="en-US" dirty="0" smtClean="0"/>
              <a:t>■ </a:t>
            </a:r>
            <a:r>
              <a:rPr lang="en-US" dirty="0"/>
              <a:t>example-name-</a:t>
            </a:r>
            <a:r>
              <a:rPr lang="en-US" b="1" dirty="0"/>
              <a:t>common</a:t>
            </a:r>
            <a:r>
              <a:rPr lang="en-US" dirty="0"/>
              <a:t>: library JAR containing components, classes, and files used by other modules</a:t>
            </a:r>
          </a:p>
        </p:txBody>
      </p:sp>
    </p:spTree>
    <p:extLst>
      <p:ext uri="{BB962C8B-B14F-4D97-AF65-F5344CB8AC3E}">
        <p14:creationId xmlns:p14="http://schemas.microsoft.com/office/powerpoint/2010/main" val="2958657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Classloading</a:t>
            </a:r>
            <a:r>
              <a:rPr lang="pl-PL" dirty="0" smtClean="0"/>
              <a:t> &amp; EAR</a:t>
            </a:r>
            <a:endParaRPr lang="en-US" dirty="0"/>
          </a:p>
        </p:txBody>
      </p:sp>
      <p:pic>
        <p:nvPicPr>
          <p:cNvPr id="1026" name="Picture 2" descr="http://www.developer.com/img/2007/04/EJB03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963038"/>
            <a:ext cx="4286250" cy="574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java ee 7 e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04" y="1268760"/>
            <a:ext cx="578167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750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Dostępne API w Java EE 7 z podziałem na kontenery</a:t>
            </a:r>
            <a:endParaRPr lang="en-US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124744"/>
            <a:ext cx="2828925" cy="539115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712" y="1124744"/>
            <a:ext cx="2552700" cy="4257675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1124744"/>
            <a:ext cx="35052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98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Java SE – zagadnienia dodatkowe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551384" y="1412776"/>
            <a:ext cx="579357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pl-PL" sz="3200" dirty="0" err="1" smtClean="0"/>
              <a:t>Serialization</a:t>
            </a:r>
            <a:r>
              <a:rPr lang="pl-PL" sz="3200" dirty="0" smtClean="0"/>
              <a:t> / </a:t>
            </a:r>
            <a:r>
              <a:rPr lang="pl-PL" sz="3200" dirty="0" err="1" smtClean="0"/>
              <a:t>Externalization</a:t>
            </a:r>
            <a:endParaRPr lang="pl-PL" sz="3200" dirty="0" smtClean="0"/>
          </a:p>
          <a:p>
            <a:pPr marL="342900" indent="-342900">
              <a:buAutoNum type="arabicPeriod"/>
            </a:pPr>
            <a:r>
              <a:rPr lang="pl-PL" sz="3200" dirty="0" smtClean="0"/>
              <a:t>TCP/UDP </a:t>
            </a:r>
            <a:r>
              <a:rPr lang="pl-PL" sz="3200" dirty="0" err="1" smtClean="0"/>
              <a:t>sockets</a:t>
            </a:r>
            <a:endParaRPr lang="pl-PL" sz="3200" dirty="0" smtClean="0"/>
          </a:p>
          <a:p>
            <a:pPr marL="342900" indent="-342900">
              <a:buAutoNum type="arabicPeriod"/>
            </a:pPr>
            <a:r>
              <a:rPr lang="pl-PL" sz="3200" dirty="0" smtClean="0"/>
              <a:t>Input / </a:t>
            </a:r>
            <a:r>
              <a:rPr lang="pl-PL" sz="3200" dirty="0" err="1" smtClean="0"/>
              <a:t>output</a:t>
            </a:r>
            <a:endParaRPr lang="pl-PL" sz="3200" dirty="0" smtClean="0"/>
          </a:p>
          <a:p>
            <a:pPr marL="342900" indent="-342900">
              <a:buAutoNum type="arabicPeriod"/>
            </a:pPr>
            <a:r>
              <a:rPr lang="pl-PL" sz="3200" dirty="0" err="1" smtClean="0"/>
              <a:t>Concurrency</a:t>
            </a:r>
            <a:r>
              <a:rPr lang="pl-PL" sz="3200" dirty="0" smtClean="0"/>
              <a:t> utilities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44485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EE: XML Schemas for Java EE Deployment </a:t>
            </a:r>
            <a:r>
              <a:rPr lang="en-US" dirty="0" smtClean="0"/>
              <a:t>Descriptors</a:t>
            </a:r>
            <a:endParaRPr lang="en-US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196752"/>
            <a:ext cx="11600254" cy="4680520"/>
          </a:xfrm>
          <a:prstGeom prst="rect">
            <a:avLst/>
          </a:prstGeom>
        </p:spPr>
      </p:pic>
      <p:sp>
        <p:nvSpPr>
          <p:cNvPr id="3" name="Prostokąt 2"/>
          <p:cNvSpPr/>
          <p:nvPr/>
        </p:nvSpPr>
        <p:spPr>
          <a:xfrm>
            <a:off x="191344" y="6237312"/>
            <a:ext cx="60660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http://www.oracle.com/webfolder/technetwork/jsc/xml/ns/javaee/index.html</a:t>
            </a:r>
          </a:p>
        </p:txBody>
      </p:sp>
    </p:spTree>
    <p:extLst>
      <p:ext uri="{BB962C8B-B14F-4D97-AF65-F5344CB8AC3E}">
        <p14:creationId xmlns:p14="http://schemas.microsoft.com/office/powerpoint/2010/main" val="3720929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Servlet</a:t>
            </a:r>
            <a:r>
              <a:rPr lang="pl-PL" dirty="0" smtClean="0"/>
              <a:t> [Server </a:t>
            </a:r>
            <a:r>
              <a:rPr lang="pl-PL" dirty="0" err="1" smtClean="0"/>
              <a:t>let</a:t>
            </a:r>
            <a:r>
              <a:rPr lang="pl-PL" dirty="0" smtClean="0"/>
              <a:t>] -&gt; </a:t>
            </a:r>
            <a:r>
              <a:rPr lang="pl-PL" dirty="0" err="1" smtClean="0"/>
              <a:t>HttpServlet</a:t>
            </a:r>
            <a:r>
              <a:rPr lang="pl-PL" dirty="0" smtClean="0"/>
              <a:t> (najważniejsza implementacja)</a:t>
            </a:r>
            <a:endParaRPr lang="en-US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2131694"/>
            <a:ext cx="4562475" cy="1724025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344082" y="1178034"/>
            <a:ext cx="810831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 smtClean="0"/>
              <a:t>Specyfikacja v. 3.1: </a:t>
            </a:r>
            <a:r>
              <a:rPr lang="pl-PL" dirty="0">
                <a:hlinkClick r:id="rId3"/>
              </a:rPr>
              <a:t>http://</a:t>
            </a:r>
            <a:r>
              <a:rPr lang="pl-PL" dirty="0" smtClean="0">
                <a:hlinkClick r:id="rId3"/>
              </a:rPr>
              <a:t>download.oracle.com/otn-pub/jcp/servlet-3_1-fr-spec/servlet-3_1-final.pdf</a:t>
            </a:r>
            <a:endParaRPr lang="pl-PL" dirty="0" smtClean="0"/>
          </a:p>
          <a:p>
            <a:r>
              <a:rPr lang="pl-PL" b="1" dirty="0" smtClean="0"/>
              <a:t>Interfejs</a:t>
            </a:r>
            <a:r>
              <a:rPr lang="pl-PL" dirty="0" smtClean="0"/>
              <a:t>: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docs.oracle.com/javaee/7/api/javax/servlet/Servlet.html</a:t>
            </a:r>
            <a:endParaRPr lang="pl-PL" dirty="0" smtClean="0"/>
          </a:p>
          <a:p>
            <a:endParaRPr lang="en-US" dirty="0"/>
          </a:p>
        </p:txBody>
      </p:sp>
      <p:sp>
        <p:nvSpPr>
          <p:cNvPr id="6" name="Prostokąt 5"/>
          <p:cNvSpPr/>
          <p:nvPr/>
        </p:nvSpPr>
        <p:spPr>
          <a:xfrm>
            <a:off x="344082" y="4685345"/>
            <a:ext cx="1123324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/>
              <a:t>Ze specyfikacji:</a:t>
            </a:r>
          </a:p>
          <a:p>
            <a:endParaRPr lang="pl-PL" dirty="0" smtClean="0"/>
          </a:p>
          <a:p>
            <a:r>
              <a:rPr lang="pl-PL" dirty="0" smtClean="0"/>
              <a:t>„</a:t>
            </a:r>
            <a:r>
              <a:rPr lang="en-US" dirty="0" smtClean="0"/>
              <a:t>A </a:t>
            </a:r>
            <a:r>
              <a:rPr lang="en-US" dirty="0"/>
              <a:t>servlet is a </a:t>
            </a:r>
            <a:r>
              <a:rPr lang="en-US" b="1" dirty="0"/>
              <a:t>Java™ technology-based Web component</a:t>
            </a:r>
            <a:r>
              <a:rPr lang="en-US" dirty="0"/>
              <a:t>, </a:t>
            </a:r>
            <a:r>
              <a:rPr lang="en-US" b="1" dirty="0"/>
              <a:t>managed by a container</a:t>
            </a:r>
            <a:r>
              <a:rPr lang="en-US" dirty="0"/>
              <a:t>, that </a:t>
            </a:r>
            <a:r>
              <a:rPr lang="en-US" b="1" dirty="0"/>
              <a:t>generates dynamic content</a:t>
            </a:r>
            <a:r>
              <a:rPr lang="en-US" dirty="0"/>
              <a:t>. Like other Java technology-based components, servlets are </a:t>
            </a:r>
            <a:r>
              <a:rPr lang="en-US" b="1" dirty="0"/>
              <a:t>platform-independent</a:t>
            </a:r>
            <a:r>
              <a:rPr lang="en-US" dirty="0"/>
              <a:t> Java classes that are compiled to platform-neutral byte code that can be loaded dynamically into and </a:t>
            </a:r>
            <a:r>
              <a:rPr lang="en-US" b="1" dirty="0"/>
              <a:t>run by a Java technology-enabled Web server</a:t>
            </a:r>
            <a:r>
              <a:rPr lang="en-US" dirty="0"/>
              <a:t>. Containers, sometimes called servlet engines, are Web server extensions that provide servlet functionality. Servlets interact with Web clients via a </a:t>
            </a:r>
            <a:r>
              <a:rPr lang="en-US" b="1" dirty="0"/>
              <a:t>request/response paradigm </a:t>
            </a:r>
            <a:r>
              <a:rPr lang="en-US" dirty="0"/>
              <a:t>implemented by the servlet </a:t>
            </a:r>
            <a:r>
              <a:rPr lang="en-US" dirty="0" smtClean="0"/>
              <a:t>container</a:t>
            </a:r>
            <a:r>
              <a:rPr lang="pl-PL" dirty="0" smtClean="0"/>
              <a:t>”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7" name="Prostokąt 6"/>
          <p:cNvSpPr/>
          <p:nvPr/>
        </p:nvSpPr>
        <p:spPr>
          <a:xfrm>
            <a:off x="6096000" y="2131694"/>
            <a:ext cx="44161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dirty="0" err="1" smtClean="0">
                <a:latin typeface="Consolas" panose="020B0609020204030204" pitchFamily="49" charset="0"/>
              </a:rPr>
              <a:t>javax.servlet</a:t>
            </a:r>
            <a:r>
              <a:rPr lang="en-US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 err="1" smtClean="0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dirty="0" err="1" smtClean="0">
                <a:latin typeface="Consolas" panose="020B0609020204030204" pitchFamily="49" charset="0"/>
              </a:rPr>
              <a:t>javax.servlet-</a:t>
            </a:r>
            <a:r>
              <a:rPr lang="en-US" u="sng" dirty="0" err="1" smtClean="0">
                <a:latin typeface="Consolas" panose="020B0609020204030204" pitchFamily="49" charset="0"/>
              </a:rPr>
              <a:t>api</a:t>
            </a:r>
            <a:r>
              <a:rPr lang="en-US" u="sng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u="sng" dirty="0" err="1" smtClean="0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u="sng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dirty="0" smtClean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dirty="0" smtClean="0">
                <a:latin typeface="Consolas" panose="020B0609020204030204" pitchFamily="49" charset="0"/>
              </a:rPr>
              <a:t>3.1.0</a:t>
            </a:r>
            <a:r>
              <a:rPr lang="en-US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 smtClean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pl-PL" dirty="0" smtClean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 smtClean="0">
                <a:solidFill>
                  <a:srgbClr val="3F7F7F"/>
                </a:solidFill>
                <a:latin typeface="Consolas" panose="020B0609020204030204" pitchFamily="49" charset="0"/>
              </a:rPr>
              <a:t>scope</a:t>
            </a:r>
            <a:r>
              <a:rPr lang="pl-PL" dirty="0" smtClean="0">
                <a:solidFill>
                  <a:srgbClr val="3F7F7F"/>
                </a:solidFill>
                <a:latin typeface="Consolas" panose="020B0609020204030204" pitchFamily="49" charset="0"/>
              </a:rPr>
              <a:t>&gt;</a:t>
            </a:r>
            <a:r>
              <a:rPr lang="pl-PL" b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provided</a:t>
            </a:r>
            <a:r>
              <a:rPr lang="en-US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pl-PL" dirty="0" err="1" smtClean="0">
                <a:solidFill>
                  <a:srgbClr val="3F7F7F"/>
                </a:solidFill>
                <a:latin typeface="Consolas" panose="020B0609020204030204" pitchFamily="49" charset="0"/>
              </a:rPr>
              <a:t>scope</a:t>
            </a:r>
            <a:r>
              <a:rPr lang="en-US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 smtClean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dirty="0" smtClean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dirty="0"/>
          </a:p>
        </p:txBody>
      </p:sp>
      <p:sp>
        <p:nvSpPr>
          <p:cNvPr id="9" name="Prostokąt 8"/>
          <p:cNvSpPr/>
          <p:nvPr/>
        </p:nvSpPr>
        <p:spPr>
          <a:xfrm>
            <a:off x="6197667" y="3855719"/>
            <a:ext cx="4995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$GLASSFISH_HOME</a:t>
            </a:r>
            <a:r>
              <a:rPr lang="en-US" dirty="0"/>
              <a:t>\glassfish\modules\</a:t>
            </a:r>
            <a:r>
              <a:rPr lang="en-US" dirty="0">
                <a:solidFill>
                  <a:srgbClr val="FF0000"/>
                </a:solidFill>
              </a:rPr>
              <a:t>javax.servlet-api</a:t>
            </a:r>
            <a:r>
              <a:rPr lang="en-US" dirty="0"/>
              <a:t>.jar</a:t>
            </a:r>
          </a:p>
        </p:txBody>
      </p:sp>
    </p:spTree>
    <p:extLst>
      <p:ext uri="{BB962C8B-B14F-4D97-AF65-F5344CB8AC3E}">
        <p14:creationId xmlns:p14="http://schemas.microsoft.com/office/powerpoint/2010/main" val="3704107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105694"/>
            <a:ext cx="7543800" cy="3552825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Web module - </a:t>
            </a:r>
            <a:r>
              <a:rPr lang="pl-PL" dirty="0" err="1" smtClean="0"/>
              <a:t>Servlet</a:t>
            </a:r>
            <a:r>
              <a:rPr lang="pl-PL" dirty="0" smtClean="0"/>
              <a:t> - przykład</a:t>
            </a:r>
            <a:endParaRPr lang="en-US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2" y="2763044"/>
            <a:ext cx="5400675" cy="3790950"/>
          </a:xfrm>
          <a:prstGeom prst="rect">
            <a:avLst/>
          </a:prstGeom>
        </p:spPr>
      </p:pic>
      <p:sp>
        <p:nvSpPr>
          <p:cNvPr id="13" name="Prostokąt 12"/>
          <p:cNvSpPr/>
          <p:nvPr/>
        </p:nvSpPr>
        <p:spPr>
          <a:xfrm>
            <a:off x="191344" y="4812554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b="1" dirty="0" smtClean="0">
                <a:solidFill>
                  <a:srgbClr val="FF0000"/>
                </a:solidFill>
              </a:rPr>
              <a:t>web-app_3_1.xsd</a:t>
            </a:r>
          </a:p>
          <a:p>
            <a:endParaRPr lang="pl-PL" dirty="0" smtClean="0"/>
          </a:p>
          <a:p>
            <a:r>
              <a:rPr lang="en-US" dirty="0" smtClean="0"/>
              <a:t>&lt;</a:t>
            </a:r>
            <a:r>
              <a:rPr lang="en-US" dirty="0" err="1"/>
              <a:t>xsd:schema</a:t>
            </a:r>
            <a:r>
              <a:rPr lang="en-US" dirty="0"/>
              <a:t> </a:t>
            </a:r>
            <a:r>
              <a:rPr lang="en-US" dirty="0" err="1"/>
              <a:t>xmlns</a:t>
            </a:r>
            <a:r>
              <a:rPr lang="en-US" dirty="0"/>
              <a:t>="http://www.w3.org/2001/XMLSchema"            </a:t>
            </a:r>
            <a:r>
              <a:rPr lang="en-US" dirty="0" err="1">
                <a:solidFill>
                  <a:srgbClr val="00B050"/>
                </a:solidFill>
              </a:rPr>
              <a:t>targetNamespace</a:t>
            </a:r>
            <a:r>
              <a:rPr lang="en-US" dirty="0">
                <a:solidFill>
                  <a:srgbClr val="00B050"/>
                </a:solidFill>
              </a:rPr>
              <a:t>="http://xmlns.jcp.org/xml/ns/</a:t>
            </a:r>
            <a:r>
              <a:rPr lang="en-US" dirty="0" err="1">
                <a:solidFill>
                  <a:srgbClr val="00B050"/>
                </a:solidFill>
              </a:rPr>
              <a:t>javaee</a:t>
            </a:r>
            <a:r>
              <a:rPr lang="en-US" dirty="0">
                <a:solidFill>
                  <a:srgbClr val="00B050"/>
                </a:solidFill>
              </a:rPr>
              <a:t>"            </a:t>
            </a:r>
            <a:r>
              <a:rPr lang="en-US" dirty="0" err="1"/>
              <a:t>xmlns:javaee</a:t>
            </a:r>
            <a:r>
              <a:rPr lang="en-US" dirty="0"/>
              <a:t>="http://xmlns.jcp.org/xml/ns/</a:t>
            </a:r>
            <a:r>
              <a:rPr lang="en-US" dirty="0" err="1"/>
              <a:t>javaee</a:t>
            </a:r>
            <a:r>
              <a:rPr lang="en-US" dirty="0"/>
              <a:t>"            </a:t>
            </a:r>
            <a:r>
              <a:rPr lang="en-US" dirty="0" err="1"/>
              <a:t>xmlns:xsd</a:t>
            </a:r>
            <a:r>
              <a:rPr lang="en-US" dirty="0"/>
              <a:t>="http://www.w3.org/2001/XMLSchema"            </a:t>
            </a:r>
            <a:r>
              <a:rPr lang="en-US" dirty="0" err="1"/>
              <a:t>elementFormDefault</a:t>
            </a:r>
            <a:r>
              <a:rPr lang="en-US" dirty="0"/>
              <a:t>="</a:t>
            </a:r>
            <a:r>
              <a:rPr lang="en-US" dirty="0" smtClean="0"/>
              <a:t>qualified„</a:t>
            </a:r>
            <a:r>
              <a:rPr lang="pl-PL" dirty="0" smtClean="0"/>
              <a:t> </a:t>
            </a:r>
            <a:r>
              <a:rPr lang="en-US" dirty="0" err="1" smtClean="0"/>
              <a:t>attributeFormDefault</a:t>
            </a:r>
            <a:r>
              <a:rPr lang="en-US" dirty="0"/>
              <a:t>="unqualified"            </a:t>
            </a:r>
            <a:r>
              <a:rPr lang="en-US" dirty="0">
                <a:solidFill>
                  <a:srgbClr val="00B050"/>
                </a:solidFill>
              </a:rPr>
              <a:t>version="3.1"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73195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XML VS </a:t>
            </a:r>
            <a:r>
              <a:rPr lang="pl-PL" dirty="0" err="1" smtClean="0"/>
              <a:t>annotation</a:t>
            </a:r>
            <a:endParaRPr lang="en-US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340768"/>
            <a:ext cx="3914775" cy="132397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80" y="297780"/>
            <a:ext cx="5181600" cy="2085975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2645518"/>
            <a:ext cx="5048250" cy="4067175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744" y="3274167"/>
            <a:ext cx="226695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75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95400" y="2420888"/>
            <a:ext cx="10515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z</a:t>
            </a:r>
            <a:r>
              <a:rPr lang="pl-PL" dirty="0" smtClean="0"/>
              <a:t>astosowanie JAR, WAR, EAR oraz ich struktura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k</a:t>
            </a:r>
            <a:r>
              <a:rPr lang="pl-PL" dirty="0" smtClean="0"/>
              <a:t>onwencja nazewnicza modułów w aplikacji EE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z</a:t>
            </a:r>
            <a:r>
              <a:rPr lang="pl-PL" dirty="0" smtClean="0"/>
              <a:t>wiązek między API a </a:t>
            </a:r>
            <a:r>
              <a:rPr lang="pl-PL" dirty="0" err="1" smtClean="0"/>
              <a:t>deployment</a:t>
            </a:r>
            <a:r>
              <a:rPr lang="pl-PL" dirty="0" smtClean="0"/>
              <a:t> </a:t>
            </a:r>
            <a:r>
              <a:rPr lang="pl-PL" dirty="0" err="1" smtClean="0"/>
              <a:t>descriptorem</a:t>
            </a:r>
            <a:endParaRPr lang="pl-PL" dirty="0" smtClean="0"/>
          </a:p>
          <a:p>
            <a:pPr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pl-PL" dirty="0" smtClean="0"/>
              <a:t>Pojęcia</a:t>
            </a:r>
            <a:r>
              <a:rPr lang="en-US" dirty="0" smtClean="0"/>
              <a:t>: </a:t>
            </a:r>
            <a:r>
              <a:rPr lang="pl-PL" dirty="0" smtClean="0"/>
              <a:t>EAR</a:t>
            </a:r>
            <a:r>
              <a:rPr lang="pl-PL" dirty="0"/>
              <a:t>, </a:t>
            </a:r>
            <a:r>
              <a:rPr lang="pl-PL" dirty="0" err="1"/>
              <a:t>deployment</a:t>
            </a:r>
            <a:r>
              <a:rPr lang="pl-PL" dirty="0"/>
              <a:t> </a:t>
            </a:r>
            <a:r>
              <a:rPr lang="pl-PL" dirty="0" smtClean="0"/>
              <a:t>, </a:t>
            </a:r>
            <a:r>
              <a:rPr lang="pl-PL" dirty="0" err="1" smtClean="0"/>
              <a:t>deployment</a:t>
            </a:r>
            <a:r>
              <a:rPr lang="pl-PL" dirty="0" smtClean="0"/>
              <a:t> </a:t>
            </a:r>
            <a:r>
              <a:rPr lang="pl-PL" dirty="0" err="1" smtClean="0"/>
              <a:t>descriptor</a:t>
            </a:r>
            <a:r>
              <a:rPr lang="pl-PL" dirty="0" smtClean="0"/>
              <a:t>, </a:t>
            </a:r>
            <a:r>
              <a:rPr lang="pl-PL" dirty="0" err="1" smtClean="0"/>
              <a:t>annotation</a:t>
            </a:r>
            <a:r>
              <a:rPr lang="pl-PL" dirty="0" smtClean="0"/>
              <a:t>, </a:t>
            </a:r>
            <a:r>
              <a:rPr lang="pl-PL" dirty="0" err="1" smtClean="0"/>
              <a:t>servlet</a:t>
            </a:r>
            <a:r>
              <a:rPr lang="pl-PL" dirty="0" smtClean="0"/>
              <a:t>, web module, </a:t>
            </a:r>
            <a:r>
              <a:rPr lang="pl-PL" dirty="0" err="1" smtClean="0"/>
              <a:t>ejb</a:t>
            </a:r>
            <a:r>
              <a:rPr lang="pl-PL" dirty="0" smtClean="0"/>
              <a:t>-jar, </a:t>
            </a:r>
            <a:r>
              <a:rPr lang="pl-PL" dirty="0" err="1" smtClean="0"/>
              <a:t>xml</a:t>
            </a:r>
            <a:r>
              <a:rPr lang="pl-PL" dirty="0" smtClean="0"/>
              <a:t> </a:t>
            </a:r>
            <a:r>
              <a:rPr lang="pl-PL" dirty="0" err="1" smtClean="0"/>
              <a:t>name</a:t>
            </a:r>
            <a:r>
              <a:rPr lang="pl-PL" dirty="0" smtClean="0"/>
              <a:t> </a:t>
            </a:r>
            <a:r>
              <a:rPr lang="pl-PL" dirty="0" err="1" smtClean="0"/>
              <a:t>space</a:t>
            </a:r>
            <a:r>
              <a:rPr lang="pl-PL" dirty="0" smtClean="0"/>
              <a:t> (</a:t>
            </a:r>
            <a:r>
              <a:rPr lang="pl-PL" dirty="0" err="1" smtClean="0"/>
              <a:t>default</a:t>
            </a:r>
            <a:r>
              <a:rPr lang="pl-PL" dirty="0" smtClean="0"/>
              <a:t>/target)</a:t>
            </a:r>
            <a:endParaRPr lang="en-US" dirty="0"/>
          </a:p>
        </p:txBody>
      </p:sp>
      <p:pic>
        <p:nvPicPr>
          <p:cNvPr id="9218" name="Picture 2" descr="Image result for you should kno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-27384"/>
            <a:ext cx="4708786" cy="302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138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Local</a:t>
            </a:r>
            <a:r>
              <a:rPr lang="pl-PL" dirty="0" smtClean="0"/>
              <a:t>/Remote EJB</a:t>
            </a:r>
            <a:endParaRPr lang="en-US" dirty="0"/>
          </a:p>
        </p:txBody>
      </p:sp>
      <p:sp>
        <p:nvSpPr>
          <p:cNvPr id="4" name="pole tekstowe 3"/>
          <p:cNvSpPr txBox="1"/>
          <p:nvPr/>
        </p:nvSpPr>
        <p:spPr>
          <a:xfrm>
            <a:off x="839416" y="1268760"/>
            <a:ext cx="8547533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/>
              <a:t>@Remote</a:t>
            </a:r>
          </a:p>
          <a:p>
            <a:endParaRPr lang="pl-PL" dirty="0" smtClean="0"/>
          </a:p>
          <a:p>
            <a:r>
              <a:rPr lang="en-US" dirty="0" err="1"/>
              <a:t>java:global</a:t>
            </a:r>
            <a:r>
              <a:rPr lang="en-US" dirty="0"/>
              <a:t>[/application name]/module name/enterprise bean name[/interface name</a:t>
            </a:r>
            <a:r>
              <a:rPr lang="en-US" dirty="0" smtClean="0"/>
              <a:t>]</a:t>
            </a:r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pl-PL" b="1" dirty="0" smtClean="0"/>
              <a:t>@</a:t>
            </a:r>
            <a:r>
              <a:rPr lang="pl-PL" b="1" dirty="0" err="1" smtClean="0"/>
              <a:t>Local</a:t>
            </a:r>
            <a:endParaRPr lang="pl-PL" b="1" dirty="0" smtClean="0"/>
          </a:p>
          <a:p>
            <a:endParaRPr lang="pl-PL" b="1" dirty="0"/>
          </a:p>
          <a:p>
            <a:r>
              <a:rPr lang="pl-PL" b="1" dirty="0" smtClean="0"/>
              <a:t>W tym samym module:</a:t>
            </a:r>
            <a:endParaRPr lang="en-US" dirty="0"/>
          </a:p>
          <a:p>
            <a:r>
              <a:rPr lang="en-US" dirty="0" err="1"/>
              <a:t>java:module</a:t>
            </a:r>
            <a:r>
              <a:rPr lang="en-US" dirty="0"/>
              <a:t>/enterprise bean name/[interface name]</a:t>
            </a:r>
          </a:p>
          <a:p>
            <a:endParaRPr lang="en-US" dirty="0"/>
          </a:p>
          <a:p>
            <a:r>
              <a:rPr lang="pl-PL" b="1" dirty="0" smtClean="0"/>
              <a:t>W tej samej aplikacji:</a:t>
            </a:r>
            <a:endParaRPr lang="en-US" b="1" dirty="0"/>
          </a:p>
          <a:p>
            <a:r>
              <a:rPr lang="en-US" dirty="0" err="1" smtClean="0"/>
              <a:t>java:app</a:t>
            </a:r>
            <a:r>
              <a:rPr lang="en-US" dirty="0" smtClean="0"/>
              <a:t>[/module name]/enterprise bean name[/interface name]</a:t>
            </a:r>
          </a:p>
          <a:p>
            <a:endParaRPr lang="pl-PL" dirty="0" smtClean="0"/>
          </a:p>
          <a:p>
            <a:r>
              <a:rPr lang="pl-PL" dirty="0" smtClean="0"/>
              <a:t>* </a:t>
            </a:r>
            <a:r>
              <a:rPr lang="en-US" dirty="0"/>
              <a:t>The interface name is required only if the enterprise bean implements more than one business interface.</a:t>
            </a:r>
          </a:p>
          <a:p>
            <a:endParaRPr lang="pl-PL" dirty="0" smtClean="0"/>
          </a:p>
        </p:txBody>
      </p:sp>
      <p:pic>
        <p:nvPicPr>
          <p:cNvPr id="2050" name="Picture 2" descr="Image result for ejb local vs remo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2187565"/>
            <a:ext cx="512445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799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Local</a:t>
            </a:r>
            <a:r>
              <a:rPr lang="pl-PL" dirty="0" smtClean="0"/>
              <a:t>/Remote - cd</a:t>
            </a:r>
            <a:endParaRPr lang="en-US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268760"/>
            <a:ext cx="7992888" cy="463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99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EJB rodzaje</a:t>
            </a:r>
            <a:endParaRPr lang="en-US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1700808"/>
            <a:ext cx="59912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90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Context</a:t>
            </a:r>
            <a:r>
              <a:rPr lang="pl-PL" dirty="0" smtClean="0"/>
              <a:t> </a:t>
            </a:r>
            <a:r>
              <a:rPr lang="pl-PL" dirty="0" err="1" smtClean="0"/>
              <a:t>Dependency</a:t>
            </a:r>
            <a:r>
              <a:rPr lang="pl-PL" dirty="0" smtClean="0"/>
              <a:t> </a:t>
            </a:r>
            <a:r>
              <a:rPr lang="pl-PL" dirty="0" err="1" smtClean="0"/>
              <a:t>Injection</a:t>
            </a:r>
            <a:r>
              <a:rPr lang="pl-PL" dirty="0" smtClean="0"/>
              <a:t> (CDI)  VS EJB</a:t>
            </a:r>
            <a:endParaRPr lang="en-US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00" y="2132856"/>
            <a:ext cx="6924675" cy="2505075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5013176"/>
            <a:ext cx="6029325" cy="1057275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407368" y="1338283"/>
            <a:ext cx="4278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pl-PL" sz="2000" b="1" dirty="0" smtClean="0"/>
              <a:t>EJB </a:t>
            </a:r>
            <a:r>
              <a:rPr lang="pl-PL" sz="2000" b="1" dirty="0" err="1" smtClean="0"/>
              <a:t>session</a:t>
            </a:r>
            <a:r>
              <a:rPr lang="pl-PL" sz="2000" b="1" dirty="0" smtClean="0"/>
              <a:t> != http (CDI) </a:t>
            </a:r>
            <a:r>
              <a:rPr lang="pl-PL" sz="2000" b="1" dirty="0" err="1" smtClean="0"/>
              <a:t>session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322035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Java Server </a:t>
            </a:r>
            <a:r>
              <a:rPr lang="pl-PL" dirty="0" err="1" smtClean="0"/>
              <a:t>Pages</a:t>
            </a:r>
            <a:r>
              <a:rPr lang="pl-PL" dirty="0" smtClean="0"/>
              <a:t> (JSP) - koncept</a:t>
            </a:r>
            <a:endParaRPr lang="en-US" dirty="0"/>
          </a:p>
        </p:txBody>
      </p:sp>
      <p:sp>
        <p:nvSpPr>
          <p:cNvPr id="3" name="Prostokąt 2"/>
          <p:cNvSpPr/>
          <p:nvPr/>
        </p:nvSpPr>
        <p:spPr>
          <a:xfrm>
            <a:off x="263352" y="1196752"/>
            <a:ext cx="7846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 smtClean="0"/>
              <a:t>Specyfikacja: </a:t>
            </a:r>
            <a:r>
              <a:rPr lang="en-US" dirty="0" smtClean="0"/>
              <a:t>http</a:t>
            </a:r>
            <a:r>
              <a:rPr lang="en-US" dirty="0"/>
              <a:t>://download.oracle.com/otn-pub/jcp/jsp-2_3-mrel2-eval-spec/JSP2.3MR.pdf</a:t>
            </a:r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988840"/>
            <a:ext cx="5638800" cy="4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976" y="1984566"/>
            <a:ext cx="6150149" cy="334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572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Logowanie – </a:t>
            </a:r>
            <a:r>
              <a:rPr lang="pl-PL" dirty="0" err="1" smtClean="0"/>
              <a:t>java.util.logging</a:t>
            </a:r>
            <a:endParaRPr lang="en-US" dirty="0"/>
          </a:p>
        </p:txBody>
      </p:sp>
      <p:pic>
        <p:nvPicPr>
          <p:cNvPr id="1026" name="Picture 2" descr="The previous context describes this 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1412776"/>
            <a:ext cx="51054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76993"/>
              </p:ext>
            </p:extLst>
          </p:nvPr>
        </p:nvGraphicFramePr>
        <p:xfrm>
          <a:off x="1055440" y="3861048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1135483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738927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 smtClean="0"/>
                        <a:t>Nazwa</a:t>
                      </a:r>
                      <a:r>
                        <a:rPr lang="pl-PL" baseline="0" dirty="0" smtClean="0"/>
                        <a:t> klasy handlera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Logi</a:t>
                      </a:r>
                      <a:r>
                        <a:rPr lang="pl-PL" baseline="0" dirty="0" smtClean="0"/>
                        <a:t> zapisywane w: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146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StreamHandler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OutputStream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045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ConsoleHandler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System.err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204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FileHandler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single</a:t>
                      </a:r>
                      <a:r>
                        <a:rPr lang="pl-PL" baseline="0" dirty="0" smtClean="0"/>
                        <a:t> file / </a:t>
                      </a:r>
                      <a:r>
                        <a:rPr lang="pl-PL" baseline="0" dirty="0" err="1" smtClean="0"/>
                        <a:t>rotting</a:t>
                      </a:r>
                      <a:r>
                        <a:rPr lang="pl-PL" baseline="0" dirty="0" smtClean="0"/>
                        <a:t> log file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15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SocketHandler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Remote TCP port(s)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1489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MemoryHandler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 smtClean="0"/>
                        <a:t>memory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378556"/>
                  </a:ext>
                </a:extLst>
              </a:tr>
            </a:tbl>
          </a:graphicData>
        </a:graphic>
      </p:graphicFrame>
      <p:sp>
        <p:nvSpPr>
          <p:cNvPr id="7" name="Prostokąt 6"/>
          <p:cNvSpPr/>
          <p:nvPr/>
        </p:nvSpPr>
        <p:spPr>
          <a:xfrm>
            <a:off x="5231904" y="6381328"/>
            <a:ext cx="70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https://docs.oracle.com/javase/8/docs/technotes/guides/logging/overview.html</a:t>
            </a:r>
          </a:p>
        </p:txBody>
      </p:sp>
      <p:sp>
        <p:nvSpPr>
          <p:cNvPr id="9" name="pole tekstowe 8"/>
          <p:cNvSpPr txBox="1"/>
          <p:nvPr/>
        </p:nvSpPr>
        <p:spPr>
          <a:xfrm>
            <a:off x="767408" y="1412776"/>
            <a:ext cx="53783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Domyślna konfiguracja: </a:t>
            </a:r>
          </a:p>
          <a:p>
            <a:r>
              <a:rPr lang="pl-PL" b="1" dirty="0" smtClean="0"/>
              <a:t>$JAVA</a:t>
            </a:r>
            <a:r>
              <a:rPr lang="en-US" b="1" dirty="0"/>
              <a:t>_HOME/</a:t>
            </a:r>
            <a:r>
              <a:rPr lang="en-US" b="1" dirty="0" err="1"/>
              <a:t>jre</a:t>
            </a:r>
            <a:r>
              <a:rPr lang="en-US" b="1" dirty="0"/>
              <a:t>/lib/</a:t>
            </a:r>
            <a:r>
              <a:rPr lang="en-US" b="1" dirty="0" err="1">
                <a:solidFill>
                  <a:srgbClr val="FF0000"/>
                </a:solidFill>
              </a:rPr>
              <a:t>logging.properties</a:t>
            </a:r>
            <a:endParaRPr lang="pl-PL" b="1" dirty="0">
              <a:solidFill>
                <a:srgbClr val="FF0000"/>
              </a:solidFill>
            </a:endParaRPr>
          </a:p>
          <a:p>
            <a:endParaRPr lang="pl-PL" dirty="0" smtClean="0"/>
          </a:p>
          <a:p>
            <a:r>
              <a:rPr lang="pl-PL" dirty="0" smtClean="0"/>
              <a:t>Opcjonalnie można ją nadpisać przekazując jako system </a:t>
            </a:r>
            <a:r>
              <a:rPr lang="en-US" dirty="0" smtClean="0"/>
              <a:t>property</a:t>
            </a:r>
          </a:p>
          <a:p>
            <a:r>
              <a:rPr lang="pl-PL" dirty="0"/>
              <a:t>ź</a:t>
            </a:r>
            <a:r>
              <a:rPr lang="pl-PL" dirty="0" smtClean="0"/>
              <a:t>ródło naszej konfiguracji:</a:t>
            </a:r>
            <a:endParaRPr lang="pl-PL" dirty="0"/>
          </a:p>
          <a:p>
            <a:endParaRPr lang="pl-PL" dirty="0"/>
          </a:p>
          <a:p>
            <a:r>
              <a:rPr lang="en-US" dirty="0" err="1" smtClean="0"/>
              <a:t>java.util.logging.config.class</a:t>
            </a:r>
            <a:endParaRPr lang="en-US" dirty="0"/>
          </a:p>
          <a:p>
            <a:r>
              <a:rPr lang="en-US" dirty="0" err="1" smtClean="0"/>
              <a:t>java.util.logging.config.file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53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JSP </a:t>
            </a:r>
            <a:r>
              <a:rPr lang="pl-PL" dirty="0" err="1" smtClean="0"/>
              <a:t>lifecycle</a:t>
            </a:r>
            <a:r>
              <a:rPr lang="pl-PL" dirty="0" smtClean="0"/>
              <a:t> (cykl życia) – JSP </a:t>
            </a:r>
            <a:r>
              <a:rPr lang="pl-PL" dirty="0" err="1" smtClean="0"/>
              <a:t>page</a:t>
            </a:r>
            <a:r>
              <a:rPr lang="pl-PL" dirty="0" smtClean="0"/>
              <a:t> jako </a:t>
            </a:r>
            <a:r>
              <a:rPr lang="pl-PL" dirty="0" err="1" smtClean="0"/>
              <a:t>servlet</a:t>
            </a:r>
            <a:endParaRPr lang="en-US" dirty="0"/>
          </a:p>
        </p:txBody>
      </p:sp>
      <p:pic>
        <p:nvPicPr>
          <p:cNvPr id="3" name="Picture 6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2276872"/>
            <a:ext cx="4381500" cy="32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453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Zadanie 0 - JBDC (dla chętnych do powtórki)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479376" y="1412776"/>
            <a:ext cx="1131271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smtClean="0"/>
              <a:t>Napisz program w Javie który:</a:t>
            </a:r>
          </a:p>
          <a:p>
            <a:endParaRPr lang="pl-PL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 połączy się do wybranej przez Ciebie bazy danych przy użyciu JBDC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Utworzy tabelę User zawierającą kolumnę </a:t>
            </a:r>
            <a:r>
              <a:rPr lang="pl-PL" sz="2400" dirty="0" err="1" smtClean="0"/>
              <a:t>name</a:t>
            </a:r>
            <a:r>
              <a:rPr lang="pl-PL" sz="2400" dirty="0" smtClean="0"/>
              <a:t> (typu znakowego długości 10).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Wstawi do tabeli 5 wierzy.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Zaktualizuje 2 wiersze.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Na końcu odczyta dane z bazy i je wyświetli w sposób posortowany.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Zatrzyma się oczekując danych wejściowych z konsoli STDIN.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P</a:t>
            </a:r>
            <a:r>
              <a:rPr lang="pl-PL" sz="2400" dirty="0" smtClean="0"/>
              <a:t>ołącz się do bazy przy użyciu SQL managera.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Odczytaj wszystkie dane z tabeli </a:t>
            </a:r>
            <a:r>
              <a:rPr lang="pl-PL" sz="2400" dirty="0" err="1" smtClean="0"/>
              <a:t>Users</a:t>
            </a:r>
            <a:r>
              <a:rPr lang="pl-PL" sz="2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Co widzisz?</a:t>
            </a:r>
          </a:p>
          <a:p>
            <a:endParaRPr lang="pl-PL" sz="2400" dirty="0" smtClean="0"/>
          </a:p>
        </p:txBody>
      </p:sp>
    </p:spTree>
    <p:extLst>
      <p:ext uri="{BB962C8B-B14F-4D97-AF65-F5344CB8AC3E}">
        <p14:creationId xmlns:p14="http://schemas.microsoft.com/office/powerpoint/2010/main" val="225887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Zadanie 1 – </a:t>
            </a:r>
            <a:r>
              <a:rPr lang="pl-PL" dirty="0" err="1" smtClean="0"/>
              <a:t>Glassfish</a:t>
            </a:r>
            <a:r>
              <a:rPr lang="pl-PL" dirty="0" smtClean="0"/>
              <a:t>	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335360" y="1340768"/>
            <a:ext cx="1164293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dirty="0" smtClean="0"/>
              <a:t>Uruchom domyślną domenę domain1.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 smtClean="0"/>
              <a:t>Wejdź do panelu administracyjnego.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 smtClean="0"/>
              <a:t>Uruchom serwer bazodanowy </a:t>
            </a:r>
            <a:r>
              <a:rPr lang="pl-PL" b="1" dirty="0" err="1" smtClean="0"/>
              <a:t>MySql</a:t>
            </a:r>
            <a:r>
              <a:rPr lang="pl-PL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 smtClean="0"/>
              <a:t>Stwórz pustą bazę danych oraz nowego użytkownika.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 smtClean="0"/>
              <a:t>Nadaj nowemu użytkownikowi uprawnienia administratora do nowo utworzonej bazy.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 smtClean="0"/>
              <a:t>Utwórz na serwerze </a:t>
            </a:r>
            <a:r>
              <a:rPr lang="pl-PL" dirty="0" err="1" smtClean="0"/>
              <a:t>Glassfish</a:t>
            </a:r>
            <a:r>
              <a:rPr lang="pl-PL" dirty="0" smtClean="0"/>
              <a:t> (z panelu administracyjnego) </a:t>
            </a:r>
            <a:r>
              <a:rPr lang="pl-PL" b="1" dirty="0" err="1" smtClean="0"/>
              <a:t>connection</a:t>
            </a:r>
            <a:r>
              <a:rPr lang="pl-PL" b="1" dirty="0" smtClean="0"/>
              <a:t> </a:t>
            </a:r>
            <a:r>
              <a:rPr lang="pl-PL" b="1" dirty="0" err="1" smtClean="0"/>
              <a:t>pool</a:t>
            </a:r>
            <a:r>
              <a:rPr lang="pl-PL" b="1" dirty="0" smtClean="0"/>
              <a:t> </a:t>
            </a:r>
            <a:r>
              <a:rPr lang="pl-PL" dirty="0" smtClean="0"/>
              <a:t>oraz JDBC </a:t>
            </a:r>
            <a:r>
              <a:rPr lang="pl-PL" dirty="0" err="1" smtClean="0"/>
              <a:t>resource</a:t>
            </a:r>
            <a:r>
              <a:rPr lang="pl-PL" dirty="0" smtClean="0"/>
              <a:t> korzystając z klasy Drivera / </a:t>
            </a:r>
            <a:r>
              <a:rPr lang="pl-PL" dirty="0" err="1" smtClean="0"/>
              <a:t>DataSource</a:t>
            </a:r>
            <a:r>
              <a:rPr lang="pl-PL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 smtClean="0"/>
              <a:t>Sprawdź poleceniem ping czy </a:t>
            </a:r>
            <a:r>
              <a:rPr lang="pl-PL" dirty="0" err="1" smtClean="0"/>
              <a:t>connection</a:t>
            </a:r>
            <a:r>
              <a:rPr lang="pl-PL" dirty="0" smtClean="0"/>
              <a:t> </a:t>
            </a:r>
            <a:r>
              <a:rPr lang="pl-PL" dirty="0" err="1" smtClean="0"/>
              <a:t>pool</a:t>
            </a:r>
            <a:r>
              <a:rPr lang="pl-PL" dirty="0" smtClean="0"/>
              <a:t> działa poprawnie. 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 smtClean="0"/>
              <a:t>Stwórz kolejny JDBC </a:t>
            </a:r>
            <a:r>
              <a:rPr lang="pl-PL" dirty="0" err="1" smtClean="0"/>
              <a:t>resource</a:t>
            </a:r>
            <a:r>
              <a:rPr lang="pl-PL" dirty="0" smtClean="0"/>
              <a:t> korzystając z CLI oraz polecenia </a:t>
            </a:r>
            <a:r>
              <a:rPr lang="pl-PL" b="1" dirty="0" err="1" smtClean="0"/>
              <a:t>asadmin</a:t>
            </a:r>
            <a:r>
              <a:rPr lang="pl-PL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 smtClean="0"/>
              <a:t>Uruchom ponownie serwer </a:t>
            </a:r>
            <a:r>
              <a:rPr lang="pl-PL" dirty="0" err="1" smtClean="0"/>
              <a:t>Glassfish</a:t>
            </a:r>
            <a:r>
              <a:rPr lang="pl-PL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 smtClean="0"/>
              <a:t>Wejdź do katalogu &lt;</a:t>
            </a:r>
            <a:r>
              <a:rPr lang="pl-PL" dirty="0" err="1" smtClean="0"/>
              <a:t>domain</a:t>
            </a:r>
            <a:r>
              <a:rPr lang="pl-PL" dirty="0" smtClean="0"/>
              <a:t> </a:t>
            </a:r>
            <a:r>
              <a:rPr lang="pl-PL" dirty="0" err="1" smtClean="0"/>
              <a:t>dir</a:t>
            </a:r>
            <a:r>
              <a:rPr lang="pl-PL" dirty="0" smtClean="0"/>
              <a:t>&gt; / </a:t>
            </a:r>
            <a:r>
              <a:rPr lang="pl-PL" dirty="0" err="1" smtClean="0"/>
              <a:t>logs</a:t>
            </a:r>
            <a:r>
              <a:rPr lang="pl-PL" dirty="0" smtClean="0"/>
              <a:t> i przeanalizuj treść dostępnych tam logów.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 smtClean="0"/>
              <a:t>Wygeneruj pusty web module (korzystając z </a:t>
            </a:r>
            <a:r>
              <a:rPr lang="pl-PL" dirty="0" err="1" smtClean="0"/>
              <a:t>maven</a:t>
            </a:r>
            <a:r>
              <a:rPr lang="pl-PL" dirty="0" smtClean="0"/>
              <a:t> </a:t>
            </a:r>
            <a:r>
              <a:rPr lang="pl-PL" dirty="0" err="1" smtClean="0"/>
              <a:t>archetype</a:t>
            </a:r>
            <a:r>
              <a:rPr lang="pl-PL" dirty="0" smtClean="0"/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 smtClean="0"/>
              <a:t>Zbuduj plik WAR a następnie </a:t>
            </a:r>
            <a:r>
              <a:rPr lang="pl-PL" dirty="0" err="1" smtClean="0"/>
              <a:t>zdeploy’uj</a:t>
            </a:r>
            <a:r>
              <a:rPr lang="pl-PL" dirty="0" smtClean="0"/>
              <a:t> go na serwerze aplikacji poleceniem </a:t>
            </a:r>
            <a:r>
              <a:rPr lang="pl-PL" b="1" dirty="0" err="1" smtClean="0"/>
              <a:t>asadmin</a:t>
            </a:r>
            <a:r>
              <a:rPr lang="pl-PL" b="1" dirty="0" smtClean="0"/>
              <a:t> </a:t>
            </a:r>
            <a:r>
              <a:rPr lang="pl-PL" b="1" dirty="0" err="1" smtClean="0"/>
              <a:t>deploy</a:t>
            </a:r>
            <a:r>
              <a:rPr lang="pl-PL" b="1" dirty="0" smtClean="0"/>
              <a:t> &lt;war </a:t>
            </a:r>
            <a:r>
              <a:rPr lang="pl-PL" b="1" dirty="0" err="1" smtClean="0"/>
              <a:t>name</a:t>
            </a:r>
            <a:r>
              <a:rPr lang="pl-PL" b="1" dirty="0" smtClean="0"/>
              <a:t>&gt;.war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 smtClean="0"/>
              <a:t>Przeanalizuj dane które serwer aplikacji zebrał o zainstalowanym pliku </a:t>
            </a:r>
            <a:r>
              <a:rPr lang="pl-PL" b="1" dirty="0" smtClean="0"/>
              <a:t>WAR</a:t>
            </a:r>
            <a:r>
              <a:rPr lang="pl-PL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 smtClean="0"/>
              <a:t>Sprawdź logi serwera ponownie i przeanalizuj nowe komunikaty.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 smtClean="0"/>
              <a:t>Otwórz przykładowy plik JSP. Korzystając z konsoli administratora otwórz stronę powitalną web modułu.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 smtClean="0"/>
              <a:t>Otwórz tą samą stronę w wersji </a:t>
            </a:r>
            <a:r>
              <a:rPr lang="pl-PL" dirty="0" err="1" smtClean="0"/>
              <a:t>secure</a:t>
            </a:r>
            <a:r>
              <a:rPr lang="pl-PL" dirty="0" smtClean="0"/>
              <a:t> (</a:t>
            </a:r>
            <a:r>
              <a:rPr lang="pl-PL" b="1" dirty="0" smtClean="0"/>
              <a:t>HTTPS</a:t>
            </a:r>
            <a:r>
              <a:rPr lang="pl-PL" dirty="0" smtClean="0"/>
              <a:t> = HTTP </a:t>
            </a:r>
            <a:r>
              <a:rPr lang="pl-PL" dirty="0" err="1" smtClean="0"/>
              <a:t>over</a:t>
            </a:r>
            <a:r>
              <a:rPr lang="pl-PL" dirty="0" smtClean="0"/>
              <a:t> SSL).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 smtClean="0"/>
              <a:t>Wyświetl certyfikat serwera (samodzielnie podpisany) oraz </a:t>
            </a:r>
            <a:r>
              <a:rPr lang="pl-PL" dirty="0" err="1" smtClean="0"/>
              <a:t>trustStore</a:t>
            </a:r>
            <a:r>
              <a:rPr lang="pl-PL" dirty="0" smtClean="0"/>
              <a:t> serwera.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 smtClean="0"/>
              <a:t>Wyeksportuj samodzielnie podpisany certyfikat i zaimportuj go do na maszynie klienta.</a:t>
            </a:r>
          </a:p>
          <a:p>
            <a:endParaRPr lang="pl-P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4681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Appendix</a:t>
            </a:r>
            <a:endParaRPr lang="en-US" dirty="0"/>
          </a:p>
        </p:txBody>
      </p:sp>
      <p:sp>
        <p:nvSpPr>
          <p:cNvPr id="4" name="Prostokąt 3"/>
          <p:cNvSpPr/>
          <p:nvPr/>
        </p:nvSpPr>
        <p:spPr>
          <a:xfrm>
            <a:off x="407368" y="1196752"/>
            <a:ext cx="976753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asadmin</a:t>
            </a:r>
            <a:r>
              <a:rPr lang="en-US" b="1" dirty="0"/>
              <a:t> create-</a:t>
            </a:r>
            <a:r>
              <a:rPr lang="en-US" b="1" dirty="0" err="1"/>
              <a:t>jdbc</a:t>
            </a:r>
            <a:r>
              <a:rPr lang="en-US" b="1" dirty="0"/>
              <a:t>-connection-pool </a:t>
            </a:r>
            <a:endParaRPr lang="pl-PL" b="1" dirty="0"/>
          </a:p>
          <a:p>
            <a:r>
              <a:rPr lang="pl-PL" dirty="0" smtClean="0"/>
              <a:t>	</a:t>
            </a:r>
            <a:r>
              <a:rPr lang="en-US" dirty="0" smtClean="0"/>
              <a:t>--</a:t>
            </a:r>
            <a:r>
              <a:rPr lang="en-US" dirty="0" err="1"/>
              <a:t>datasourceclassname</a:t>
            </a:r>
            <a:r>
              <a:rPr lang="en-US" dirty="0"/>
              <a:t>=com.mysql.jdbc.jdbc2.optional.MysqlDataSource </a:t>
            </a:r>
            <a:endParaRPr lang="pl-PL" dirty="0"/>
          </a:p>
          <a:p>
            <a:r>
              <a:rPr lang="pl-PL" dirty="0" smtClean="0"/>
              <a:t>	</a:t>
            </a:r>
            <a:r>
              <a:rPr lang="en-US" dirty="0" smtClean="0"/>
              <a:t>--</a:t>
            </a:r>
            <a:r>
              <a:rPr lang="en-US" dirty="0" err="1"/>
              <a:t>restype</a:t>
            </a:r>
            <a:r>
              <a:rPr lang="en-US" dirty="0"/>
              <a:t>=</a:t>
            </a:r>
            <a:r>
              <a:rPr lang="en-US" dirty="0" err="1"/>
              <a:t>javax.sql.DataSource</a:t>
            </a:r>
            <a:r>
              <a:rPr lang="en-US" dirty="0"/>
              <a:t> </a:t>
            </a:r>
            <a:endParaRPr lang="pl-PL" dirty="0"/>
          </a:p>
          <a:p>
            <a:r>
              <a:rPr lang="pl-PL" dirty="0" smtClean="0"/>
              <a:t>	</a:t>
            </a:r>
            <a:r>
              <a:rPr lang="en-US" dirty="0" smtClean="0"/>
              <a:t>--</a:t>
            </a:r>
            <a:r>
              <a:rPr lang="en-US" dirty="0"/>
              <a:t>property=user=</a:t>
            </a:r>
            <a:r>
              <a:rPr lang="en-US" dirty="0" err="1"/>
              <a:t>sda:password</a:t>
            </a:r>
            <a:r>
              <a:rPr lang="en-US" dirty="0"/>
              <a:t>=sda1:DatabaseName=</a:t>
            </a:r>
            <a:r>
              <a:rPr lang="en-US" dirty="0" err="1"/>
              <a:t>my_db:ServerName</a:t>
            </a:r>
            <a:r>
              <a:rPr lang="en-US" dirty="0"/>
              <a:t>=</a:t>
            </a:r>
            <a:r>
              <a:rPr lang="en-US" dirty="0" err="1"/>
              <a:t>localhost:port</a:t>
            </a:r>
            <a:r>
              <a:rPr lang="en-US" dirty="0"/>
              <a:t>=3306 </a:t>
            </a:r>
            <a:endParaRPr lang="pl-PL" dirty="0"/>
          </a:p>
          <a:p>
            <a:r>
              <a:rPr lang="pl-PL" dirty="0" smtClean="0"/>
              <a:t>	</a:t>
            </a:r>
            <a:r>
              <a:rPr lang="en-US" dirty="0" err="1" smtClean="0"/>
              <a:t>mysql</a:t>
            </a:r>
            <a:r>
              <a:rPr lang="en-US" dirty="0" smtClean="0"/>
              <a:t>-pool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en-US" b="1" dirty="0"/>
              <a:t>create-</a:t>
            </a:r>
            <a:r>
              <a:rPr lang="en-US" b="1" dirty="0" err="1"/>
              <a:t>jdbc</a:t>
            </a:r>
            <a:r>
              <a:rPr lang="en-US" b="1" dirty="0"/>
              <a:t>-resource</a:t>
            </a:r>
            <a:r>
              <a:rPr lang="en-US" dirty="0"/>
              <a:t> </a:t>
            </a:r>
            <a:endParaRPr lang="pl-PL" dirty="0" smtClean="0"/>
          </a:p>
          <a:p>
            <a:r>
              <a:rPr lang="pl-PL" dirty="0"/>
              <a:t>	</a:t>
            </a:r>
            <a:r>
              <a:rPr lang="en-US" dirty="0" smtClean="0"/>
              <a:t>--</a:t>
            </a:r>
            <a:r>
              <a:rPr lang="en-US" dirty="0" err="1"/>
              <a:t>connectionpoolid</a:t>
            </a:r>
            <a:r>
              <a:rPr lang="en-US" dirty="0"/>
              <a:t> </a:t>
            </a:r>
            <a:r>
              <a:rPr lang="en-US" dirty="0" err="1"/>
              <a:t>MySQLPool</a:t>
            </a:r>
            <a:r>
              <a:rPr lang="en-US" dirty="0"/>
              <a:t> </a:t>
            </a:r>
            <a:endParaRPr lang="pl-PL" dirty="0" smtClean="0"/>
          </a:p>
          <a:p>
            <a:r>
              <a:rPr lang="pl-PL" dirty="0"/>
              <a:t>	</a:t>
            </a:r>
            <a:r>
              <a:rPr lang="en-US" dirty="0" err="1" smtClean="0"/>
              <a:t>jdbc</a:t>
            </a:r>
            <a:r>
              <a:rPr lang="en-US" dirty="0" smtClean="0"/>
              <a:t>/MySQL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400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Framework do logowania</a:t>
            </a:r>
            <a:endParaRPr lang="en-US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124744"/>
            <a:ext cx="8162925" cy="4371975"/>
          </a:xfrm>
          <a:prstGeom prst="rect">
            <a:avLst/>
          </a:prstGeom>
        </p:spPr>
      </p:pic>
      <p:sp>
        <p:nvSpPr>
          <p:cNvPr id="4" name="Prostokąt 3"/>
          <p:cNvSpPr/>
          <p:nvPr/>
        </p:nvSpPr>
        <p:spPr>
          <a:xfrm>
            <a:off x="8498285" y="3645024"/>
            <a:ext cx="2787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http://www.slf4j.org/index.html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Prostokąt 4"/>
          <p:cNvSpPr/>
          <p:nvPr/>
        </p:nvSpPr>
        <p:spPr>
          <a:xfrm>
            <a:off x="8470717" y="1793329"/>
            <a:ext cx="3142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http://logging.apache.org/log4j/2.x/</a:t>
            </a:r>
          </a:p>
        </p:txBody>
      </p:sp>
    </p:spTree>
    <p:extLst>
      <p:ext uri="{BB962C8B-B14F-4D97-AF65-F5344CB8AC3E}">
        <p14:creationId xmlns:p14="http://schemas.microsoft.com/office/powerpoint/2010/main" val="2220355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95400" y="2636912"/>
            <a:ext cx="10515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 smtClean="0"/>
              <a:t>Jak skonfigurować </a:t>
            </a:r>
            <a:r>
              <a:rPr lang="pl-PL" dirty="0" err="1" smtClean="0"/>
              <a:t>framework</a:t>
            </a:r>
            <a:r>
              <a:rPr lang="pl-PL" dirty="0" smtClean="0"/>
              <a:t> do logowania</a:t>
            </a:r>
            <a:endParaRPr lang="en-US" dirty="0"/>
          </a:p>
          <a:p>
            <a:pPr>
              <a:buFontTx/>
              <a:buChar char="-"/>
            </a:pPr>
            <a:endParaRPr lang="en-US" dirty="0" smtClean="0"/>
          </a:p>
          <a:p>
            <a:pPr marL="0" indent="0">
              <a:buNone/>
            </a:pPr>
            <a:r>
              <a:rPr lang="pl-PL" dirty="0" smtClean="0"/>
              <a:t>Pojęcia</a:t>
            </a:r>
            <a:r>
              <a:rPr lang="en-US" dirty="0" smtClean="0"/>
              <a:t>: </a:t>
            </a:r>
            <a:r>
              <a:rPr lang="pl-PL" dirty="0" err="1" smtClean="0"/>
              <a:t>Logger</a:t>
            </a:r>
            <a:r>
              <a:rPr lang="pl-PL" dirty="0" smtClean="0"/>
              <a:t>, </a:t>
            </a:r>
            <a:r>
              <a:rPr lang="pl-PL" dirty="0" err="1" smtClean="0"/>
              <a:t>logger</a:t>
            </a:r>
            <a:r>
              <a:rPr lang="pl-PL" dirty="0" smtClean="0"/>
              <a:t> handler/</a:t>
            </a:r>
            <a:r>
              <a:rPr lang="pl-PL" dirty="0" err="1" smtClean="0"/>
              <a:t>appender</a:t>
            </a:r>
            <a:r>
              <a:rPr lang="pl-PL" dirty="0" smtClean="0"/>
              <a:t>, </a:t>
            </a:r>
            <a:r>
              <a:rPr lang="pl-PL" dirty="0" err="1" smtClean="0"/>
              <a:t>rotting</a:t>
            </a:r>
            <a:r>
              <a:rPr lang="pl-PL" dirty="0" smtClean="0"/>
              <a:t> log file</a:t>
            </a:r>
            <a:endParaRPr lang="en-US" dirty="0"/>
          </a:p>
        </p:txBody>
      </p:sp>
      <p:pic>
        <p:nvPicPr>
          <p:cNvPr id="9218" name="Picture 2" descr="Image result for you should kno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0"/>
            <a:ext cx="4708786" cy="302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721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rgbClr val="FF0000"/>
                </a:solidFill>
              </a:rPr>
              <a:t>O</a:t>
            </a:r>
            <a:r>
              <a:rPr lang="pl-PL" dirty="0"/>
              <a:t>pen </a:t>
            </a:r>
            <a:r>
              <a:rPr lang="pl-PL" dirty="0">
                <a:solidFill>
                  <a:srgbClr val="FF0000"/>
                </a:solidFill>
              </a:rPr>
              <a:t>D</a:t>
            </a:r>
            <a:r>
              <a:rPr lang="pl-PL" dirty="0"/>
              <a:t>ata</a:t>
            </a:r>
            <a:r>
              <a:rPr lang="pl-PL" dirty="0">
                <a:solidFill>
                  <a:srgbClr val="FF0000"/>
                </a:solidFill>
              </a:rPr>
              <a:t>b</a:t>
            </a:r>
            <a:r>
              <a:rPr lang="pl-PL" dirty="0"/>
              <a:t>ase </a:t>
            </a:r>
            <a:r>
              <a:rPr lang="pl-PL" dirty="0">
                <a:solidFill>
                  <a:srgbClr val="FF0000"/>
                </a:solidFill>
              </a:rPr>
              <a:t>C</a:t>
            </a:r>
            <a:r>
              <a:rPr lang="pl-PL" dirty="0"/>
              <a:t>onnectivity (ODBC)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767408" y="1484784"/>
            <a:ext cx="61926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API umożliwiające łączenie się do bazy danych z poziomu aplikacji.</a:t>
            </a:r>
          </a:p>
          <a:p>
            <a:r>
              <a:rPr lang="pl-PL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Jest niezależne od:</a:t>
            </a:r>
          </a:p>
          <a:p>
            <a:pPr lvl="8"/>
            <a:r>
              <a:rPr lang="pl-PL" dirty="0" smtClean="0"/>
              <a:t>	- </a:t>
            </a:r>
            <a:r>
              <a:rPr lang="en-US" dirty="0" smtClean="0"/>
              <a:t>platform</a:t>
            </a:r>
            <a:r>
              <a:rPr lang="pl-PL" dirty="0" smtClean="0"/>
              <a:t>y (baza danych + sprzęt na którym działa)</a:t>
            </a:r>
          </a:p>
          <a:p>
            <a:pPr lvl="8"/>
            <a:r>
              <a:rPr lang="pl-PL" dirty="0"/>
              <a:t>	</a:t>
            </a:r>
            <a:r>
              <a:rPr lang="pl-PL" dirty="0" smtClean="0"/>
              <a:t>- języka programowania</a:t>
            </a:r>
          </a:p>
          <a:p>
            <a:pPr lvl="8"/>
            <a:r>
              <a:rPr lang="pl-PL" dirty="0"/>
              <a:t>	</a:t>
            </a:r>
            <a:r>
              <a:rPr lang="pl-PL" dirty="0" smtClean="0"/>
              <a:t>- stworzony przez Microsoft</a:t>
            </a:r>
          </a:p>
          <a:p>
            <a:pPr lvl="8"/>
            <a:r>
              <a:rPr lang="pl-PL" dirty="0"/>
              <a:t>	</a:t>
            </a:r>
            <a:r>
              <a:rPr lang="pl-PL" dirty="0" smtClean="0"/>
              <a:t>- docelowo niezależny od systemu operacyjnego</a:t>
            </a:r>
          </a:p>
          <a:p>
            <a:pPr lvl="8"/>
            <a:r>
              <a:rPr lang="pl-PL" dirty="0"/>
              <a:t>	</a:t>
            </a:r>
            <a:r>
              <a:rPr lang="pl-PL" dirty="0" smtClean="0"/>
              <a:t>- napisany w C w paradygmacie proceduralnym</a:t>
            </a:r>
          </a:p>
          <a:p>
            <a:pPr lvl="8"/>
            <a:r>
              <a:rPr lang="pl-PL" dirty="0"/>
              <a:t>	</a:t>
            </a:r>
            <a:r>
              <a:rPr lang="pl-PL" dirty="0" smtClean="0"/>
              <a:t>- jednowątkowy</a:t>
            </a:r>
          </a:p>
          <a:p>
            <a:pPr lvl="8"/>
            <a:r>
              <a:rPr lang="pl-PL" dirty="0"/>
              <a:t>	</a:t>
            </a:r>
            <a:endParaRPr lang="pl-PL" dirty="0" smtClean="0"/>
          </a:p>
          <a:p>
            <a:r>
              <a:rPr lang="en-US" dirty="0">
                <a:hlinkClick r:id="rId2"/>
              </a:rPr>
              <a:t>http://www.mysql.com/products/connector</a:t>
            </a:r>
            <a:r>
              <a:rPr lang="en-US" dirty="0" smtClean="0">
                <a:hlinkClick r:id="rId2"/>
              </a:rPr>
              <a:t>/</a:t>
            </a:r>
            <a:endParaRPr lang="pl-PL" dirty="0" smtClean="0"/>
          </a:p>
          <a:p>
            <a:endParaRPr lang="pl-PL" dirty="0" smtClean="0"/>
          </a:p>
          <a:p>
            <a:endParaRPr lang="pl-PL" dirty="0"/>
          </a:p>
          <a:p>
            <a:r>
              <a:rPr lang="pl-PL" dirty="0" smtClean="0"/>
              <a:t>Implementację tego interfejsu nazywamy </a:t>
            </a:r>
          </a:p>
          <a:p>
            <a:r>
              <a:rPr lang="pl-PL" dirty="0" smtClean="0"/>
              <a:t>ODBC Driverem</a:t>
            </a:r>
          </a:p>
          <a:p>
            <a:endParaRPr lang="pl-PL" dirty="0" smtClean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2585292"/>
            <a:ext cx="5210175" cy="2905125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6384032" y="2200907"/>
            <a:ext cx="448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Drivery dostarczane przez producenta bazy </a:t>
            </a:r>
            <a:r>
              <a:rPr lang="pl-PL" dirty="0" err="1" smtClean="0"/>
              <a:t>MySql</a:t>
            </a:r>
            <a:r>
              <a:rPr lang="pl-PL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10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0000"/>
                </a:solidFill>
              </a:rPr>
              <a:t>J</a:t>
            </a:r>
            <a:r>
              <a:rPr lang="pl-PL" dirty="0" smtClean="0"/>
              <a:t>ava </a:t>
            </a:r>
            <a:r>
              <a:rPr lang="pl-PL" dirty="0" smtClean="0">
                <a:solidFill>
                  <a:srgbClr val="FF0000"/>
                </a:solidFill>
              </a:rPr>
              <a:t>D</a:t>
            </a:r>
            <a:r>
              <a:rPr lang="pl-PL" dirty="0" smtClean="0"/>
              <a:t>ata</a:t>
            </a:r>
            <a:r>
              <a:rPr lang="pl-PL" dirty="0" smtClean="0">
                <a:solidFill>
                  <a:srgbClr val="FF0000"/>
                </a:solidFill>
              </a:rPr>
              <a:t>b</a:t>
            </a:r>
            <a:r>
              <a:rPr lang="pl-PL" dirty="0" smtClean="0"/>
              <a:t>ase </a:t>
            </a:r>
            <a:r>
              <a:rPr lang="pl-PL" dirty="0" smtClean="0">
                <a:solidFill>
                  <a:srgbClr val="FF0000"/>
                </a:solidFill>
              </a:rPr>
              <a:t>C</a:t>
            </a:r>
            <a:r>
              <a:rPr lang="pl-PL" dirty="0" smtClean="0"/>
              <a:t>onnectivity (JBDC)  - API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767408" y="1484784"/>
            <a:ext cx="473078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</a:t>
            </a:r>
            <a:r>
              <a:rPr lang="pl-PL" dirty="0" smtClean="0"/>
              <a:t>pecyficzny dla Javy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</a:t>
            </a:r>
            <a:r>
              <a:rPr lang="pl-PL" dirty="0" smtClean="0"/>
              <a:t>ielowątkowy, (szybszy niż ODBC)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składowa JDK w Java 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API 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Implementację tego API nazywamy </a:t>
            </a:r>
            <a:r>
              <a:rPr lang="pl-PL" b="1" dirty="0" smtClean="0"/>
              <a:t>JBDC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Dostarczany przez producent konkretnej bazy danych</a:t>
            </a:r>
          </a:p>
          <a:p>
            <a:endParaRPr lang="en-US" dirty="0"/>
          </a:p>
        </p:txBody>
      </p:sp>
      <p:sp>
        <p:nvSpPr>
          <p:cNvPr id="4" name="Prostokąt 3"/>
          <p:cNvSpPr/>
          <p:nvPr/>
        </p:nvSpPr>
        <p:spPr>
          <a:xfrm>
            <a:off x="191344" y="6309320"/>
            <a:ext cx="50000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https://docs.oracle.com/javase/8/docs/technotes/guides/jdbc/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67408" y="3001297"/>
            <a:ext cx="2294828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8394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smtClean="0"/>
              <a:t>JDBC </a:t>
            </a:r>
            <a:r>
              <a:rPr lang="en-US" altLang="en-US" dirty="0"/>
              <a:t>API </a:t>
            </a:r>
            <a:r>
              <a:rPr lang="pl-PL" altLang="en-US" dirty="0" smtClean="0"/>
              <a:t>składa się z: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 err="1">
                <a:hlinkClick r:id="rId2"/>
              </a:rPr>
              <a:t>java.sql</a:t>
            </a: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 err="1">
                <a:hlinkClick r:id="rId3"/>
              </a:rPr>
              <a:t>javax.sql</a:t>
            </a:r>
            <a:r>
              <a:rPr lang="pl-PL" altLang="en-US" dirty="0"/>
              <a:t> (</a:t>
            </a:r>
            <a:r>
              <a:rPr lang="pl-PL" altLang="en-US" dirty="0" err="1"/>
              <a:t>java</a:t>
            </a:r>
            <a:r>
              <a:rPr lang="pl-PL" altLang="en-US" dirty="0"/>
              <a:t> </a:t>
            </a:r>
            <a:r>
              <a:rPr lang="pl-PL" altLang="en-US" dirty="0" err="1"/>
              <a:t>eXtension</a:t>
            </a:r>
            <a:r>
              <a:rPr lang="pl-PL" altLang="en-US" dirty="0"/>
              <a:t>)</a:t>
            </a: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4121819" y="8589292"/>
            <a:ext cx="1867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Typy JDBC driverów:</a:t>
            </a:r>
          </a:p>
        </p:txBody>
      </p:sp>
      <p:pic>
        <p:nvPicPr>
          <p:cNvPr id="2050" name="Picture 2" descr="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3367239"/>
            <a:ext cx="2085975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67265"/>
            <a:ext cx="20859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le tekstowe 7"/>
          <p:cNvSpPr txBox="1"/>
          <p:nvPr/>
        </p:nvSpPr>
        <p:spPr>
          <a:xfrm>
            <a:off x="6833529" y="2693520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Typy driverów: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414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0000"/>
                </a:solidFill>
              </a:rPr>
              <a:t>J</a:t>
            </a:r>
            <a:r>
              <a:rPr lang="pl-PL" dirty="0" smtClean="0"/>
              <a:t>ava </a:t>
            </a:r>
            <a:r>
              <a:rPr lang="pl-PL" dirty="0" smtClean="0">
                <a:solidFill>
                  <a:srgbClr val="FF0000"/>
                </a:solidFill>
              </a:rPr>
              <a:t>D</a:t>
            </a:r>
            <a:r>
              <a:rPr lang="pl-PL" dirty="0" smtClean="0"/>
              <a:t>ata</a:t>
            </a:r>
            <a:r>
              <a:rPr lang="pl-PL" dirty="0" smtClean="0">
                <a:solidFill>
                  <a:srgbClr val="FF0000"/>
                </a:solidFill>
              </a:rPr>
              <a:t>b</a:t>
            </a:r>
            <a:r>
              <a:rPr lang="pl-PL" dirty="0" smtClean="0"/>
              <a:t>ase </a:t>
            </a:r>
            <a:r>
              <a:rPr lang="pl-PL" dirty="0" smtClean="0">
                <a:solidFill>
                  <a:srgbClr val="FF0000"/>
                </a:solidFill>
              </a:rPr>
              <a:t>C</a:t>
            </a:r>
            <a:r>
              <a:rPr lang="pl-PL" dirty="0" smtClean="0"/>
              <a:t>onnectivity (JBDC)  - API</a:t>
            </a:r>
            <a:endParaRPr lang="en-US" dirty="0"/>
          </a:p>
        </p:txBody>
      </p:sp>
      <p:sp>
        <p:nvSpPr>
          <p:cNvPr id="6" name="pole tekstowe 5"/>
          <p:cNvSpPr txBox="1"/>
          <p:nvPr/>
        </p:nvSpPr>
        <p:spPr>
          <a:xfrm>
            <a:off x="4121819" y="8589292"/>
            <a:ext cx="1867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Typy JDBC driverów:</a:t>
            </a:r>
          </a:p>
        </p:txBody>
      </p:sp>
      <p:sp>
        <p:nvSpPr>
          <p:cNvPr id="8" name="Prostokąt 7"/>
          <p:cNvSpPr/>
          <p:nvPr/>
        </p:nvSpPr>
        <p:spPr>
          <a:xfrm>
            <a:off x="695400" y="1179787"/>
            <a:ext cx="282160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/>
              <a:t>Inne opcje:</a:t>
            </a:r>
          </a:p>
          <a:p>
            <a:endParaRPr lang="pl-PL" dirty="0"/>
          </a:p>
          <a:p>
            <a:r>
              <a:rPr lang="en-US" dirty="0" err="1"/>
              <a:t>jdbc:mysql</a:t>
            </a:r>
            <a:r>
              <a:rPr lang="en-US" dirty="0"/>
              <a:t>://localhost:3306/my</a:t>
            </a:r>
            <a:r>
              <a:rPr lang="pl-PL" dirty="0" err="1" smtClean="0"/>
              <a:t>db</a:t>
            </a:r>
            <a:endParaRPr lang="pl-PL" dirty="0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350644"/>
            <a:ext cx="2962275" cy="942975"/>
          </a:xfrm>
          <a:prstGeom prst="rect">
            <a:avLst/>
          </a:prstGeom>
        </p:spPr>
      </p:pic>
      <p:sp>
        <p:nvSpPr>
          <p:cNvPr id="14" name="Prostokąt 13"/>
          <p:cNvSpPr/>
          <p:nvPr/>
        </p:nvSpPr>
        <p:spPr>
          <a:xfrm>
            <a:off x="407368" y="3901073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 smtClean="0"/>
              <a:t>Gdy coś pójdzie źle:</a:t>
            </a:r>
          </a:p>
          <a:p>
            <a:endParaRPr lang="pl-PL" dirty="0" smtClean="0"/>
          </a:p>
          <a:p>
            <a:r>
              <a:rPr lang="en-US" dirty="0" err="1" smtClean="0"/>
              <a:t>SQLException.getMessage</a:t>
            </a:r>
            <a:endParaRPr lang="en-US" dirty="0"/>
          </a:p>
          <a:p>
            <a:r>
              <a:rPr lang="en-US" dirty="0" err="1" smtClean="0"/>
              <a:t>SQLException.getSQLState</a:t>
            </a:r>
            <a:r>
              <a:rPr lang="pl-PL" dirty="0" smtClean="0"/>
              <a:t> – część ustandaryzowana, </a:t>
            </a:r>
          </a:p>
          <a:p>
            <a:r>
              <a:rPr lang="pl-PL" dirty="0"/>
              <a:t>	</a:t>
            </a:r>
            <a:r>
              <a:rPr lang="pl-PL" dirty="0" smtClean="0"/>
              <a:t>	            część zależna od producenta bazy</a:t>
            </a:r>
            <a:endParaRPr lang="en-US" dirty="0"/>
          </a:p>
          <a:p>
            <a:r>
              <a:rPr lang="en-US" dirty="0" err="1" smtClean="0"/>
              <a:t>SQLException.getErrorCode</a:t>
            </a:r>
            <a:endParaRPr lang="en-US" dirty="0"/>
          </a:p>
          <a:p>
            <a:r>
              <a:rPr lang="en-US" dirty="0" err="1"/>
              <a:t>SQLException.getCause</a:t>
            </a:r>
            <a:r>
              <a:rPr lang="en-US" dirty="0"/>
              <a:t> (</a:t>
            </a:r>
            <a:r>
              <a:rPr lang="en-US" dirty="0" err="1"/>
              <a:t>błąd</a:t>
            </a:r>
            <a:r>
              <a:rPr lang="en-US" dirty="0"/>
              <a:t> </a:t>
            </a:r>
            <a:r>
              <a:rPr lang="en-US" dirty="0" err="1"/>
              <a:t>łańcuchowy</a:t>
            </a:r>
            <a:r>
              <a:rPr lang="en-US" dirty="0" smtClean="0"/>
              <a:t>)</a:t>
            </a:r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en-US" dirty="0"/>
              <a:t>https://dev.mysql.com/doc/refman/5.5/en/error-messages-server.html</a:t>
            </a:r>
          </a:p>
        </p:txBody>
      </p:sp>
      <p:pic>
        <p:nvPicPr>
          <p:cNvPr id="15" name="Obraz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922442"/>
            <a:ext cx="58388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06027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sdacademy.pl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4916</TotalTime>
  <Words>1489</Words>
  <Application>Microsoft Office PowerPoint</Application>
  <PresentationFormat>Panoramiczny</PresentationFormat>
  <Paragraphs>332</Paragraphs>
  <Slides>43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43</vt:i4>
      </vt:variant>
    </vt:vector>
  </HeadingPairs>
  <TitlesOfParts>
    <vt:vector size="48" baseType="lpstr">
      <vt:lpstr>Calibri</vt:lpstr>
      <vt:lpstr>Consolas</vt:lpstr>
      <vt:lpstr>Geo</vt:lpstr>
      <vt:lpstr>Arial</vt:lpstr>
      <vt:lpstr>Motyw sdacademy.pl</vt:lpstr>
      <vt:lpstr>Serwer aplikacji oraz JSP  1. Java SE – brakujące zagadnienia 2. Glassfish jako przykład serwera aplikacji 3. Enterprise Java Bean (podstawy) 4. Servlety 5. Technologia Java Server Pages (JSP)</vt:lpstr>
      <vt:lpstr>Agenda</vt:lpstr>
      <vt:lpstr>Java SE – zagadnienia dodatkowe</vt:lpstr>
      <vt:lpstr>Logowanie – java.util.logging</vt:lpstr>
      <vt:lpstr>Framework do logowania</vt:lpstr>
      <vt:lpstr>Prezentacja programu PowerPoint</vt:lpstr>
      <vt:lpstr>Open Database Connectivity (ODBC)</vt:lpstr>
      <vt:lpstr>Java Database Connectivity (JBDC)  - API</vt:lpstr>
      <vt:lpstr>Java Database Connectivity (JBDC)  - API</vt:lpstr>
      <vt:lpstr>JBDC – java API</vt:lpstr>
      <vt:lpstr>Statement ~ grupa zapytań reprezentujących transakcję bazodanową</vt:lpstr>
      <vt:lpstr>Prezentacja programu PowerPoint</vt:lpstr>
      <vt:lpstr>Java Naming and Directory Interface (JNDI)</vt:lpstr>
      <vt:lpstr>JNDI bazujący na technologii Remote Method Invocation (RMI) </vt:lpstr>
      <vt:lpstr>Prezentacja programu PowerPoint</vt:lpstr>
      <vt:lpstr>Glassfish –serwer aplikacji </vt:lpstr>
      <vt:lpstr>Oracle Glassfish –serwer aplikacji</vt:lpstr>
      <vt:lpstr>Glassfish – Command Line Interface (CLI)    </vt:lpstr>
      <vt:lpstr>Glassfish –admin web page</vt:lpstr>
      <vt:lpstr>Glassfish – class loading (kolejność)</vt:lpstr>
      <vt:lpstr>Glassfish - koncept</vt:lpstr>
      <vt:lpstr>Glassfish - concents</vt:lpstr>
      <vt:lpstr>Secure Sockets Layer (SSL)</vt:lpstr>
      <vt:lpstr>SSL  in Glassfish</vt:lpstr>
      <vt:lpstr>Prezentacja programu PowerPoint</vt:lpstr>
      <vt:lpstr>Java EE 7 – dostępne materiały</vt:lpstr>
      <vt:lpstr>Java EE – struktura modułów</vt:lpstr>
      <vt:lpstr>Classloading &amp; EAR</vt:lpstr>
      <vt:lpstr>Dostępne API w Java EE 7 z podziałem na kontenery</vt:lpstr>
      <vt:lpstr>Java EE: XML Schemas for Java EE Deployment Descriptors</vt:lpstr>
      <vt:lpstr>Servlet [Server let] -&gt; HttpServlet (najważniejsza implementacja)</vt:lpstr>
      <vt:lpstr>Web module - Servlet - przykład</vt:lpstr>
      <vt:lpstr>XML VS annotation</vt:lpstr>
      <vt:lpstr>Prezentacja programu PowerPoint</vt:lpstr>
      <vt:lpstr>Local/Remote EJB</vt:lpstr>
      <vt:lpstr>Local/Remote - cd</vt:lpstr>
      <vt:lpstr>EJB rodzaje</vt:lpstr>
      <vt:lpstr>Context Dependency Injection (CDI)  VS EJB</vt:lpstr>
      <vt:lpstr>Java Server Pages (JSP) - koncept</vt:lpstr>
      <vt:lpstr>JSP lifecycle (cykl życia) – JSP page jako servlet</vt:lpstr>
      <vt:lpstr>Zadanie 0 - JBDC (dla chętnych do powtórki)</vt:lpstr>
      <vt:lpstr>Zadanie 1 – Glassfish 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Programowanie poziom średnio-zaawansowany</dc:title>
  <dc:creator>death</dc:creator>
  <cp:lastModifiedBy>death</cp:lastModifiedBy>
  <cp:revision>619</cp:revision>
  <dcterms:modified xsi:type="dcterms:W3CDTF">2016-11-21T23:30:49Z</dcterms:modified>
</cp:coreProperties>
</file>